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1" r:id="rId3"/>
    <p:sldId id="268" r:id="rId4"/>
    <p:sldId id="269" r:id="rId5"/>
    <p:sldId id="270" r:id="rId6"/>
    <p:sldId id="271" r:id="rId7"/>
    <p:sldId id="273" r:id="rId8"/>
    <p:sldId id="272" r:id="rId9"/>
    <p:sldId id="262" r:id="rId10"/>
    <p:sldId id="274" r:id="rId11"/>
    <p:sldId id="275" r:id="rId12"/>
    <p:sldId id="284" r:id="rId13"/>
    <p:sldId id="276" r:id="rId14"/>
    <p:sldId id="291" r:id="rId15"/>
    <p:sldId id="285" r:id="rId16"/>
    <p:sldId id="290" r:id="rId17"/>
    <p:sldId id="288" r:id="rId18"/>
    <p:sldId id="286" r:id="rId19"/>
    <p:sldId id="287" r:id="rId20"/>
    <p:sldId id="277" r:id="rId21"/>
    <p:sldId id="289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747" y="3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BA726-0EC8-CDF3-4901-B5EA1818D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C146F-9BF4-7C1A-64AC-0626B0A41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042C6-9CD9-3F8C-B916-3197C12C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824F5F-8E49-DEF0-F2D5-5C6FE194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B8F089-6CAE-29FF-BF70-760E852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92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EF734-B6EF-A00B-F506-6987C00A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F88266-8B1C-D4ED-3BBE-E882B7593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25403F-50CD-C11B-CB6D-A243A126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A10EAF-C06A-1165-C039-6105111F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04CA0E-6042-1DFA-B3DF-931E1508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38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1722BA-C2F9-FEF8-343D-AD8EF5F22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97C644-8170-C27E-A895-8A409A454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7C662-F329-2068-E9AA-861AC6F5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726F8-1003-0E44-C75B-BB0E712D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AE9BA9-8D7E-8BC7-D34C-0B8D5BBF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60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3D693-E722-CD2C-1117-F328D120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4282B-FA80-18D6-57F4-9B9573FF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0F47F-5A0B-1D29-AAC3-6C7BAB095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0B8C96-5E9F-B565-FE16-C2558C1E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63BE9C-BD43-D647-EBCC-524BA1E2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83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36F61-2E67-6575-8EB0-FBEE7B4A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F21958-2FB0-6467-4D0E-CC62F89B3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8C1223-0FB3-4EAE-3517-9D2B979F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00A6E0-47B9-CAFE-A69B-B4487FB2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A45640-9BF2-5C83-DFC9-D648FD37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07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F929E-75AB-EB99-354E-6DA59AE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7B18DE-7E44-0946-738F-E0772BCD4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5E495B-E236-4813-E7BC-3E4DF962B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46EE11-294B-3B8A-E5FE-08270798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D8FAFA-7A2D-6910-0BB2-37E155D7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33EF38-1AF4-2E84-A9D1-2F1E6BAC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6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52C1A-4DA6-E883-09EB-0C2ABE83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62B8CA-FE80-38E6-DA63-D162B933C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866C90-EC87-4357-7B53-FBE09E15F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185531-3D08-FAB4-1C54-6BDE88522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C315E8-4975-8DE2-EDD1-1F9960C92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5FB6F4-9F8D-AD73-A24F-A2829A67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97C384-D0E6-0BB4-7F76-E463C41D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FAF515-6886-3F90-E53F-A50997D4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94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4BF20-F78B-D2F0-CE8A-357EF8A9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FE7890-968D-EB67-EBDB-FD79211F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1BA2B3-748E-F668-FDBE-5D237982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889DDC-7C3F-A109-0131-546ADE09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5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F9B937-8813-2647-29EC-DA39B5B0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97BE9B-2536-F5F3-DE29-B1BF1BA4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83A69-1638-14E3-2F51-92B7DE5E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47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1217D-3946-5C11-58BE-A35B95D8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D46D5-1726-8A30-4E33-EDDC4D37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346E57-5AAD-8A1A-0EBF-ECB9EBEFA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5A0FC0-CC15-68CF-0710-3E5EA0BDC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337F4A-1B1F-7DD8-FE51-EB7900D7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200AB1-8AFB-1F38-EBE3-8709C023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6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272AF-1FA2-3FBF-0D8E-9DE90016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3E93D6-69B4-D8EE-AAF8-47B5C5FD1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24F1BC-AAD8-6623-7AE4-04B93146F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D5934A-8ACE-74C6-356B-6B3B81E4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01949B-487B-FF3F-F8DD-C210A03F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AACB8E-5259-6866-0967-0ED22541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50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B4C204-0F66-64F7-3982-1CADC03AB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6ADA3-8A21-04D6-499B-B60F1A25A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B06889-BE4F-D2A3-0490-050622757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225D2-69D9-4A8F-82C2-78E77EAC7A8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CB1DA9-71EA-D9A5-1580-E79382D7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85034C-A02E-1CE1-B543-5BFE5601F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3D7F-350A-499F-A33E-186AA1DFF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3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F34324D-1BF2-0A6F-3512-348DBC268F25}"/>
              </a:ext>
            </a:extLst>
          </p:cNvPr>
          <p:cNvSpPr/>
          <p:nvPr/>
        </p:nvSpPr>
        <p:spPr>
          <a:xfrm>
            <a:off x="423893" y="236047"/>
            <a:ext cx="2319307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9179D1-994D-C33D-30EA-ACF33CEFA10B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7B52EB4-D89D-D502-BFED-74CF1B246A8B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01685FE-BA61-B66C-DF0D-B771076259A7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9CB2D0D-10B5-8E5C-D93D-C590F37DF9B6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DDB698-BE09-E510-C41C-50A2AA602AF7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4B32B9-7021-837C-F5A2-C4A132574BDD}"/>
              </a:ext>
            </a:extLst>
          </p:cNvPr>
          <p:cNvSpPr/>
          <p:nvPr/>
        </p:nvSpPr>
        <p:spPr>
          <a:xfrm>
            <a:off x="423893" y="708447"/>
            <a:ext cx="168727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56083E6C-99E0-D0D0-CCD8-4B01F4AB7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917" y="1329002"/>
                <a:ext cx="10970275" cy="4902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问题</a:t>
                </a:r>
                <a:r>
                  <a:rPr lang="zh-CN" altLang="en-US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：</a:t>
                </a:r>
                <a:r>
                  <a:rPr lang="en-US" sz="2800" b="1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怎么实现</a:t>
                </a:r>
                <a:r>
                  <a:rPr lang="zh-CN" altLang="en-US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memory mapping</a:t>
                </a:r>
                <a:r>
                  <a:rPr lang="zh-CN" altLang="en-US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？</a:t>
                </a:r>
                <a:endParaRPr lang="en-US" altLang="zh-CN" sz="2800" b="1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algn="l"/>
                <a:endParaRPr lang="en-US" sz="20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algn="l"/>
                <a:r>
                  <a:rPr lang="en-US" sz="2000" b="1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方法一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：创建 </a:t>
                </a:r>
                <a:r>
                  <a:rPr lang="en-US" altLang="zh-CN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mapping 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的同时在物理内存中创建页</a:t>
                </a:r>
                <a:endParaRPr lang="en-US" altLang="zh-CN" sz="20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 algn="l"/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Regular file</a:t>
                </a:r>
              </a:p>
              <a:p>
                <a:pPr lvl="2" algn="l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直接将文件的相应内容以页为单位加载到物理内存，然后更新页表和 </a:t>
                </a:r>
                <a:r>
                  <a:rPr lang="en-US" altLang="zh-CN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vm_area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list</a:t>
                </a:r>
              </a:p>
              <a:p>
                <a:pPr lvl="1" algn="l"/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Anonymous</a:t>
                </a:r>
              </a:p>
              <a:p>
                <a:pPr lvl="2" algn="l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直接在物理内存中创建一个全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0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的页，更新页表和 </a:t>
                </a:r>
                <a:r>
                  <a:rPr lang="en-US" altLang="zh-CN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vm_area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list</a:t>
                </a:r>
              </a:p>
              <a:p>
                <a:pPr algn="l"/>
                <a:r>
                  <a:rPr lang="en-US" sz="2000" b="1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方法二</a:t>
                </a:r>
                <a:r>
                  <a:rPr lang="zh-CN" alt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：需要时再创建物理页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⟹</m:t>
                    </m:r>
                  </m:oMath>
                </a14:m>
                <a:r>
                  <a:rPr 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demand paging</a:t>
                </a:r>
              </a:p>
              <a:p>
                <a:pPr lvl="1" algn="l"/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Regular file</a:t>
                </a:r>
              </a:p>
              <a:p>
                <a:pPr lvl="2" algn="l"/>
                <a:r>
                  <a:rPr lang="en-US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先更新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vm_area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list,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进程访问相应页时引起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page fault,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然后由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OS handler </a:t>
                </a:r>
                <a:r>
                  <a:rPr lang="zh-CN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将文件内容中相应部分按页加载到物理内存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，再更新该进程的页表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 algn="l"/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Anonymous</a:t>
                </a:r>
              </a:p>
              <a:p>
                <a:pPr lvl="2" algn="l"/>
                <a:r>
                  <a:rPr lang="en-US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先更新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vm_area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list,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进程访问相应页时引起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page fault,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然后由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OS handler </a:t>
                </a:r>
                <a:r>
                  <a:rPr lang="zh-CN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在物理内存中创建一个全 </a:t>
                </a:r>
                <a:r>
                  <a:rPr lang="en-US" altLang="zh-CN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0</a:t>
                </a:r>
                <a:r>
                  <a:rPr lang="zh-CN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页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，再更新该进程的页表</a:t>
                </a:r>
                <a:endParaRPr lang="en-US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56083E6C-99E0-D0D0-CCD8-4B01F4A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" y="1329002"/>
                <a:ext cx="10970275" cy="4902179"/>
              </a:xfrm>
              <a:prstGeom prst="rect">
                <a:avLst/>
              </a:prstGeom>
              <a:blipFill>
                <a:blip r:embed="rId2"/>
                <a:stretch>
                  <a:fillRect l="-1167" t="-2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AEB5D9-1A97-21EF-9710-687B666BD838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E45D9A9-BFCD-E428-882C-0534E53763D4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71A151-DBFC-FAD5-EDAC-36D2E1093C56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303336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21176E33-05E4-5F7A-77DB-AAF81A835913}"/>
              </a:ext>
            </a:extLst>
          </p:cNvPr>
          <p:cNvSpPr/>
          <p:nvPr/>
        </p:nvSpPr>
        <p:spPr>
          <a:xfrm>
            <a:off x="2743200" y="235940"/>
            <a:ext cx="4996901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9CF162-26B0-CE35-7C89-7F7CD1163A03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更方便：动态内存分配器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258899-DEB1-BE38-3CED-454ED9BE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26" y="1260504"/>
            <a:ext cx="3881657" cy="518131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B2FD64B-A1EA-3084-5C1B-7A63D1DE50D0}"/>
              </a:ext>
            </a:extLst>
          </p:cNvPr>
          <p:cNvSpPr txBox="1"/>
          <p:nvPr/>
        </p:nvSpPr>
        <p:spPr>
          <a:xfrm>
            <a:off x="601127" y="1838398"/>
            <a:ext cx="6829129" cy="12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  <a:defRPr sz="2400"/>
            </a:pPr>
            <a:r>
              <a:rPr lang="zh-CN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静态生命周期（</a:t>
            </a:r>
            <a:r>
              <a:rPr lang="en-US" altLang="zh-CN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Static Lifetime</a:t>
            </a:r>
            <a:r>
              <a:rPr lang="zh-CN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）：</a:t>
            </a:r>
          </a:p>
          <a:p>
            <a:pPr>
              <a:spcBef>
                <a:spcPts val="500"/>
              </a:spcBef>
              <a:defRPr sz="2400"/>
            </a:pPr>
            <a:r>
              <a:rPr lang="zh-CN" altLang="en-US" sz="1700" dirty="0">
                <a:latin typeface="DengXian" panose="02010600030101010101" pitchFamily="2" charset="-122"/>
                <a:ea typeface="DengXian" panose="02010600030101010101" pitchFamily="2" charset="-122"/>
              </a:rPr>
              <a:t>在程序开始执行时分配，并在程序终止时释放。只被初始化一次，且其值在函数调用之间保持不变。</a:t>
            </a:r>
            <a:endParaRPr lang="zh-CN" altLang="en-US" sz="1700" dirty="0"/>
          </a:p>
          <a:p>
            <a:pPr>
              <a:spcBef>
                <a:spcPts val="500"/>
              </a:spcBef>
              <a:defRPr sz="2400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例：全局变量和静态变量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0DF62C-866E-1F05-2CFE-3D5137BC8F55}"/>
              </a:ext>
            </a:extLst>
          </p:cNvPr>
          <p:cNvSpPr txBox="1"/>
          <p:nvPr/>
        </p:nvSpPr>
        <p:spPr>
          <a:xfrm>
            <a:off x="601127" y="3281588"/>
            <a:ext cx="6762517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自动生命周期（</a:t>
            </a:r>
            <a:r>
              <a:rPr lang="en-US" altLang="zh-CN" sz="2000" b="1" dirty="0"/>
              <a:t>Automatic Lifetime</a:t>
            </a:r>
            <a:r>
              <a:rPr lang="zh-CN" altLang="en-US" sz="2000" b="1" dirty="0"/>
              <a:t>）：</a:t>
            </a:r>
            <a:endParaRPr lang="zh-CN" altLang="en-US" sz="2000" dirty="0"/>
          </a:p>
          <a:p>
            <a:pPr>
              <a:spcBef>
                <a:spcPts val="500"/>
              </a:spcBef>
              <a:defRPr sz="2400"/>
            </a:pPr>
            <a:r>
              <a:rPr lang="zh-CN" altLang="en-US" sz="1700" dirty="0">
                <a:latin typeface="DengXian" panose="02010600030101010101" pitchFamily="2" charset="-122"/>
                <a:ea typeface="DengXian" panose="02010600030101010101" pitchFamily="2" charset="-122"/>
              </a:rPr>
              <a:t>在函数内部声明，</a:t>
            </a:r>
            <a:r>
              <a:rPr lang="zh-CN" altLang="en-US" sz="1700" dirty="0"/>
              <a:t>这类变量在其定义所在的块（</a:t>
            </a:r>
            <a:r>
              <a:rPr lang="en-US" altLang="zh-CN" sz="1700" dirty="0"/>
              <a:t>block</a:t>
            </a:r>
            <a:r>
              <a:rPr lang="zh-CN" altLang="en-US" sz="1700" dirty="0"/>
              <a:t>，通常是一个函数）开始执行时创建，在离开该块时销毁。它们的生命周期仅限于包含它们的块的执行期间。</a:t>
            </a:r>
            <a:endParaRPr lang="en-US" altLang="zh-CN" sz="17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500"/>
              </a:spcBef>
              <a:defRPr sz="2400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例：局部变量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2E0E7AD-0FE7-8486-2183-FA11697872B5}"/>
              </a:ext>
            </a:extLst>
          </p:cNvPr>
          <p:cNvSpPr txBox="1"/>
          <p:nvPr/>
        </p:nvSpPr>
        <p:spPr>
          <a:xfrm>
            <a:off x="601127" y="4986388"/>
            <a:ext cx="6762516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动态生命周期（</a:t>
            </a:r>
            <a:r>
              <a:rPr lang="en-US" altLang="zh-CN" sz="2000" b="1" dirty="0"/>
              <a:t>Dynamic Lifetime</a:t>
            </a:r>
            <a:r>
              <a:rPr lang="zh-CN" altLang="en-US" sz="2000" b="1" dirty="0"/>
              <a:t>）：</a:t>
            </a:r>
            <a:endParaRPr lang="en-US" altLang="zh-CN" sz="2000" b="1" dirty="0"/>
          </a:p>
          <a:p>
            <a:pPr>
              <a:spcBef>
                <a:spcPts val="500"/>
              </a:spcBef>
              <a:defRPr sz="2400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通过动态内存分配函数在堆（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</a:rPr>
              <a:t>heap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）上显式创建。不受其定义位置的限制，它们的生命周期从分配内存的那一刻开始，到使用对应的释放函数（如 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</a:rPr>
              <a:t>free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）释放它们时结束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500"/>
              </a:spcBef>
              <a:defRPr sz="2400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例：通过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</a:rPr>
              <a:t>malloc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分配的内存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78308F-A65B-259B-2273-734106B76CAC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8B8FB1B-8F72-AA98-6277-6B1599B9196F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96DBC14-310E-8B37-CE9E-695C2872FC7B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10EC4BC-BBE4-B887-31BA-F049E63ED46F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9CF61F4-1BAA-EA19-9F81-EACEB26C8304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12D9D87-241F-DA6A-A2F7-E4AE199FDF46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5BEDE29-AA0A-0909-B25A-01D67BA23054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12FDF6-070C-5B47-AFD7-CB9560877193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F0DE9EE-1488-92B1-A942-75355552B22F}"/>
              </a:ext>
            </a:extLst>
          </p:cNvPr>
          <p:cNvSpPr/>
          <p:nvPr/>
        </p:nvSpPr>
        <p:spPr>
          <a:xfrm>
            <a:off x="2743200" y="708554"/>
            <a:ext cx="541563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45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B6696EB-339D-C7F2-98DB-B01A12436A9C}"/>
              </a:ext>
            </a:extLst>
          </p:cNvPr>
          <p:cNvSpPr/>
          <p:nvPr/>
        </p:nvSpPr>
        <p:spPr>
          <a:xfrm>
            <a:off x="2743200" y="235940"/>
            <a:ext cx="4996900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5F9DD1F-4566-7F49-D301-A1BE1005A14C}"/>
              </a:ext>
            </a:extLst>
          </p:cNvPr>
          <p:cNvSpPr/>
          <p:nvPr/>
        </p:nvSpPr>
        <p:spPr>
          <a:xfrm>
            <a:off x="2743200" y="708554"/>
            <a:ext cx="876299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F1BAA3-0C68-F56F-8F22-B5329AD6B562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分配器的目标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60D946-4A70-D1F6-171D-47A1FCC0E411}"/>
              </a:ext>
            </a:extLst>
          </p:cNvPr>
          <p:cNvSpPr txBox="1"/>
          <p:nvPr/>
        </p:nvSpPr>
        <p:spPr>
          <a:xfrm>
            <a:off x="1202545" y="2130576"/>
            <a:ext cx="535791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- </a:t>
            </a:r>
            <a:r>
              <a:rPr lang="zh-CN" altLang="en-US" sz="2400" b="1" dirty="0"/>
              <a:t>时间：最大化吞吐率</a:t>
            </a:r>
            <a:endParaRPr lang="en-US" altLang="zh-CN" sz="2400" b="1" dirty="0"/>
          </a:p>
          <a:p>
            <a:endParaRPr lang="en-US" altLang="zh-CN" sz="1600" dirty="0"/>
          </a:p>
          <a:p>
            <a:r>
              <a:rPr lang="en-US" altLang="zh-CN" dirty="0"/>
              <a:t>        </a:t>
            </a:r>
            <a:r>
              <a:rPr lang="en-US" altLang="zh-CN" sz="2000" dirty="0"/>
              <a:t>- </a:t>
            </a:r>
            <a:r>
              <a:rPr lang="zh-CN" altLang="en-US" sz="2000" dirty="0"/>
              <a:t>吞吐率：每个单位时间完成的请求数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en-US" altLang="zh-CN" sz="2400" b="1" dirty="0"/>
              <a:t>- </a:t>
            </a:r>
            <a:r>
              <a:rPr lang="zh-CN" altLang="en-US" sz="2400" b="1" dirty="0"/>
              <a:t>空间：改善峰值利用率</a:t>
            </a:r>
            <a:endParaRPr lang="en-US" altLang="zh-CN" b="1" dirty="0"/>
          </a:p>
          <a:p>
            <a:endParaRPr lang="en-US" altLang="zh-CN" sz="1600" dirty="0"/>
          </a:p>
          <a:p>
            <a:r>
              <a:rPr lang="en-US" altLang="zh-CN" sz="2000" dirty="0"/>
              <a:t>        - </a:t>
            </a:r>
            <a:r>
              <a:rPr lang="zh-CN" altLang="en-US" sz="2000" dirty="0"/>
              <a:t>内部碎片</a:t>
            </a:r>
            <a:endParaRPr lang="en-US" altLang="zh-CN" sz="2000" dirty="0"/>
          </a:p>
          <a:p>
            <a:endParaRPr lang="en-US" altLang="zh-CN" sz="1600" dirty="0"/>
          </a:p>
          <a:p>
            <a:r>
              <a:rPr lang="en-US" altLang="zh-CN" sz="2000" dirty="0"/>
              <a:t>        </a:t>
            </a:r>
          </a:p>
          <a:p>
            <a:endParaRPr lang="en-US" altLang="zh-CN" sz="2000" dirty="0"/>
          </a:p>
          <a:p>
            <a:r>
              <a:rPr lang="en-US" altLang="zh-CN" sz="2000" dirty="0"/>
              <a:t>        - </a:t>
            </a:r>
            <a:r>
              <a:rPr lang="zh-CN" altLang="en-US" sz="2000" dirty="0"/>
              <a:t>外部碎片</a:t>
            </a:r>
            <a:endParaRPr lang="en-US" altLang="zh-CN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0C0CE5-F9B6-8200-9272-0D63E4B7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289" y="1339555"/>
            <a:ext cx="4123453" cy="484725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F27F931-CF46-4A2F-F06D-5DD9C328CABB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3DAE8EB-1A4D-0934-4F21-51265A3500D3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B4EBA6C-CF44-6394-7C37-2543A01CF47B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C85F7B-2604-73B4-E983-DD3486D051D5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73EFE5B-D82A-757D-545F-D3890F1B18D3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86F5795-7323-CBDB-060F-8036C990D1C8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AA711D8-1C96-B356-D446-6E78C349B603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2EC0D3-A0FC-75A9-EA50-F021CC3902DB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305DA78-25C5-D0EC-B3A4-9E8EC746AE45}"/>
              </a:ext>
            </a:extLst>
          </p:cNvPr>
          <p:cNvSpPr txBox="1"/>
          <p:nvPr/>
        </p:nvSpPr>
        <p:spPr>
          <a:xfrm>
            <a:off x="2340709" y="4279503"/>
            <a:ext cx="4804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- 32</a:t>
            </a:r>
            <a:r>
              <a:rPr lang="zh-CN" altLang="en-US" sz="2000" dirty="0"/>
              <a:t>位模式中，块地址总是</a:t>
            </a:r>
            <a:r>
              <a:rPr lang="en-US" altLang="zh-CN" sz="2000" dirty="0"/>
              <a:t>8</a:t>
            </a:r>
            <a:r>
              <a:rPr lang="zh-CN" altLang="en-US" sz="2000" dirty="0"/>
              <a:t>的倍数</a:t>
            </a:r>
            <a:endParaRPr lang="en-US" altLang="zh-CN" sz="2000" dirty="0"/>
          </a:p>
          <a:p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64</a:t>
            </a:r>
            <a:r>
              <a:rPr lang="zh-CN" altLang="en-US" sz="2000" dirty="0"/>
              <a:t>位模式中，块地址总是</a:t>
            </a:r>
            <a:r>
              <a:rPr lang="en-US" altLang="zh-CN" sz="2000" dirty="0"/>
              <a:t>16</a:t>
            </a:r>
            <a:r>
              <a:rPr lang="zh-CN" altLang="en-US" sz="2000" dirty="0"/>
              <a:t>的倍数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3973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7900E2A3-CF80-DF18-D118-086968B1D7E5}"/>
              </a:ext>
            </a:extLst>
          </p:cNvPr>
          <p:cNvSpPr/>
          <p:nvPr/>
        </p:nvSpPr>
        <p:spPr>
          <a:xfrm>
            <a:off x="2743200" y="235940"/>
            <a:ext cx="4996900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206B5-A31C-DA67-23C6-3459CA5ACA56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Q: </a:t>
            </a:r>
            <a:r>
              <a:rPr lang="zh-CN" altLang="en-US" sz="3600" dirty="0"/>
              <a:t>实现动态内存分配器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D5863E-FBC4-F5FF-44EB-98F79EFD4A55}"/>
              </a:ext>
            </a:extLst>
          </p:cNvPr>
          <p:cNvCxnSpPr>
            <a:cxnSpLocks/>
          </p:cNvCxnSpPr>
          <p:nvPr/>
        </p:nvCxnSpPr>
        <p:spPr>
          <a:xfrm>
            <a:off x="2062949" y="2114857"/>
            <a:ext cx="0" cy="46446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E215FD-DDAA-09F7-8D6A-0FBF7FEF1932}"/>
              </a:ext>
            </a:extLst>
          </p:cNvPr>
          <p:cNvCxnSpPr>
            <a:cxnSpLocks/>
          </p:cNvCxnSpPr>
          <p:nvPr/>
        </p:nvCxnSpPr>
        <p:spPr>
          <a:xfrm>
            <a:off x="1979181" y="1776636"/>
            <a:ext cx="0" cy="47623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F969B-A9B6-EFFD-2B43-3CBAA75EE8F4}"/>
              </a:ext>
            </a:extLst>
          </p:cNvPr>
          <p:cNvSpPr txBox="1"/>
          <p:nvPr/>
        </p:nvSpPr>
        <p:spPr>
          <a:xfrm>
            <a:off x="161483" y="2114857"/>
            <a:ext cx="1901466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数据结构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放置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分割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合并</a:t>
            </a:r>
            <a:endParaRPr lang="en-US" altLang="zh-CN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8D5D8E-017E-5C5F-9CD6-D9C489D75732}"/>
              </a:ext>
            </a:extLst>
          </p:cNvPr>
          <p:cNvSpPr txBox="1"/>
          <p:nvPr/>
        </p:nvSpPr>
        <p:spPr>
          <a:xfrm>
            <a:off x="2513085" y="2034128"/>
            <a:ext cx="93317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Söhne"/>
              </a:rPr>
              <a:t>隐式空闲链表（</a:t>
            </a:r>
            <a:r>
              <a:rPr lang="en-US" altLang="zh-CN" b="1" i="0" dirty="0">
                <a:effectLst/>
                <a:latin typeface="Söhne"/>
              </a:rPr>
              <a:t>Implicit Free List</a:t>
            </a:r>
            <a:r>
              <a:rPr lang="zh-CN" altLang="en-US" b="1" i="0" dirty="0">
                <a:effectLst/>
                <a:latin typeface="Söhne"/>
              </a:rPr>
              <a:t>）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工作原理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在隐式空闲链表中，所有的内存块（无论是已分配的还是空闲的）都按顺序排列。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每个块都包含一个头部信息，通常包括块的大小和分配状态（例如，是否被分配）。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空闲块和已分配块在物理上相邻，没有明显的区分。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查找空闲块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lvl="1" algn="l"/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当分配内存时，系统遍历整个链表，通过检查块头部的信息来判断块是否空闲，并检查其大小是否满足分配需求。</a:t>
            </a:r>
          </a:p>
          <a:p>
            <a:pPr algn="l"/>
            <a:endParaRPr lang="en-US" altLang="zh-CN" b="1" i="0" dirty="0">
              <a:effectLst/>
              <a:latin typeface="Söhne"/>
            </a:endParaRPr>
          </a:p>
          <a:p>
            <a:pPr algn="l"/>
            <a:r>
              <a:rPr lang="zh-CN" altLang="en-US" b="1" i="0" dirty="0">
                <a:effectLst/>
                <a:latin typeface="Söhne"/>
              </a:rPr>
              <a:t>显式空闲链表（</a:t>
            </a:r>
            <a:r>
              <a:rPr lang="en-US" altLang="zh-CN" b="1" i="0" dirty="0">
                <a:effectLst/>
                <a:latin typeface="Söhne"/>
              </a:rPr>
              <a:t>Explicit Free List</a:t>
            </a:r>
            <a:r>
              <a:rPr lang="zh-CN" altLang="en-US" b="1" i="0" dirty="0">
                <a:effectLst/>
                <a:latin typeface="Söhne"/>
              </a:rPr>
              <a:t>）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工作原理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在显式空闲链表中，所有的空闲块通过指针直接相连，形成一个链表。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每个空闲块包含指向链表中前一个和后一个空闲块的指针。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查找空闲块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lvl="1" algn="l"/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当分配内存时，系统只需要遍历空闲链表，而不是整个内存块列表。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70FD622-5B70-4657-FD8B-68867FE2810F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EA1112D-B6D1-43CD-3344-DFCC43E4F80C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1735B8C-2E72-DA50-D439-54368128B3B4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541F317-6CA8-F43C-7FA9-B5D2862EDDD5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006DFE2-5F8E-5D32-410A-83D28A328F05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5E4181D-9375-BD26-A918-28641A799475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0F393EC-45EB-6651-EFC7-17D8569784C2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0BCD84-E617-7293-7385-343DF8B2E52D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EFD5D78-2BFA-477D-F38E-8A72965B5C65}"/>
              </a:ext>
            </a:extLst>
          </p:cNvPr>
          <p:cNvSpPr/>
          <p:nvPr/>
        </p:nvSpPr>
        <p:spPr>
          <a:xfrm>
            <a:off x="2743200" y="708554"/>
            <a:ext cx="1302656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00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D67F614-5FAA-019B-2DF4-3689FE3BC6B1}"/>
              </a:ext>
            </a:extLst>
          </p:cNvPr>
          <p:cNvSpPr/>
          <p:nvPr/>
        </p:nvSpPr>
        <p:spPr>
          <a:xfrm>
            <a:off x="2743200" y="235940"/>
            <a:ext cx="4996900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206B5-A31C-DA67-23C6-3459CA5ACA56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Q: </a:t>
            </a:r>
            <a:r>
              <a:rPr lang="zh-CN" altLang="en-US" sz="3600" dirty="0"/>
              <a:t>实现动态内存分配器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D5863E-FBC4-F5FF-44EB-98F79EFD4A55}"/>
              </a:ext>
            </a:extLst>
          </p:cNvPr>
          <p:cNvCxnSpPr>
            <a:cxnSpLocks/>
          </p:cNvCxnSpPr>
          <p:nvPr/>
        </p:nvCxnSpPr>
        <p:spPr>
          <a:xfrm>
            <a:off x="2062949" y="2114857"/>
            <a:ext cx="0" cy="46446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E215FD-DDAA-09F7-8D6A-0FBF7FEF1932}"/>
              </a:ext>
            </a:extLst>
          </p:cNvPr>
          <p:cNvCxnSpPr>
            <a:cxnSpLocks/>
          </p:cNvCxnSpPr>
          <p:nvPr/>
        </p:nvCxnSpPr>
        <p:spPr>
          <a:xfrm>
            <a:off x="1979181" y="1776636"/>
            <a:ext cx="0" cy="47623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F969B-A9B6-EFFD-2B43-3CBAA75EE8F4}"/>
              </a:ext>
            </a:extLst>
          </p:cNvPr>
          <p:cNvSpPr txBox="1"/>
          <p:nvPr/>
        </p:nvSpPr>
        <p:spPr>
          <a:xfrm>
            <a:off x="161483" y="2114857"/>
            <a:ext cx="1901466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数据结构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放置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分割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合并</a:t>
            </a:r>
            <a:endParaRPr lang="en-US" altLang="zh-CN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014714-FC61-23ED-04E7-4352C40126EA}"/>
              </a:ext>
            </a:extLst>
          </p:cNvPr>
          <p:cNvSpPr txBox="1"/>
          <p:nvPr/>
        </p:nvSpPr>
        <p:spPr>
          <a:xfrm>
            <a:off x="2425279" y="1776636"/>
            <a:ext cx="93317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Söhne"/>
              </a:rPr>
              <a:t>隐式空闲链表（</a:t>
            </a:r>
            <a:r>
              <a:rPr lang="en-US" altLang="zh-CN" b="1" i="0" dirty="0">
                <a:effectLst/>
                <a:latin typeface="Söhne"/>
              </a:rPr>
              <a:t>Implicit Free List</a:t>
            </a:r>
            <a:r>
              <a:rPr lang="zh-CN" altLang="en-US" b="1" i="0" dirty="0">
                <a:effectLst/>
                <a:latin typeface="Söhne"/>
              </a:rPr>
              <a:t>）</a:t>
            </a:r>
            <a:endParaRPr lang="en-US" altLang="zh-CN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优缺点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优点：实现简单，不需要额外的数据结构来维护空闲块。</a:t>
            </a:r>
          </a:p>
          <a:p>
            <a:pPr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缺点：可能导致较高的内存分配和释放时间，因为需要遍历整个列表来查找合适的空闲块。</a:t>
            </a:r>
          </a:p>
          <a:p>
            <a:pPr algn="l"/>
            <a:endParaRPr lang="en-US" altLang="zh-CN" b="1" i="0" dirty="0">
              <a:effectLst/>
              <a:latin typeface="Söhne"/>
            </a:endParaRPr>
          </a:p>
          <a:p>
            <a:pPr algn="l"/>
            <a:r>
              <a:rPr lang="zh-CN" altLang="en-US" b="1" i="0" dirty="0">
                <a:effectLst/>
                <a:latin typeface="Söhne"/>
              </a:rPr>
              <a:t>显式空闲链表（</a:t>
            </a:r>
            <a:r>
              <a:rPr lang="en-US" altLang="zh-CN" b="1" i="0" dirty="0">
                <a:effectLst/>
                <a:latin typeface="Söhne"/>
              </a:rPr>
              <a:t>Explicit Free List</a:t>
            </a:r>
            <a:r>
              <a:rPr lang="zh-CN" altLang="en-US" b="1" i="0" dirty="0">
                <a:effectLst/>
                <a:latin typeface="Söhne"/>
              </a:rPr>
              <a:t>）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优缺点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优点：提高了查找空闲块的效率，减少了内存分配的时间。</a:t>
            </a:r>
          </a:p>
          <a:p>
            <a:pPr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缺点：实现相对复杂，需要额外的空间来存储指向其他空闲块的指针。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79436A8-A451-8106-15DC-7DE5E916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540" y="4596870"/>
            <a:ext cx="4512247" cy="184517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F74D41-FA6B-38D1-74F7-FCF6ECA3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722" y="4390035"/>
            <a:ext cx="4904143" cy="225884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F95D14B-8F28-FE77-6A73-6F2265867F81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C6500CF-1201-4FBB-D643-61954B9063D2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C3DEB8F-5594-9139-7229-E0E415B1C448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0B0CE2B-7326-0354-1C04-979643BB10E9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3B8E9EA-7A53-961B-9BC4-13D2236A3BD2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DF6805E-67E5-1ED5-3444-7621F7EF0FD9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B0D6D97-FA22-4A50-06DE-E02761463CEE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B0CBEBD-747C-D932-4C81-D456322F75C0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AD2ECB3-B224-DBF7-155E-9776B3224998}"/>
              </a:ext>
            </a:extLst>
          </p:cNvPr>
          <p:cNvSpPr/>
          <p:nvPr/>
        </p:nvSpPr>
        <p:spPr>
          <a:xfrm>
            <a:off x="2743199" y="708554"/>
            <a:ext cx="1777999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D67F614-5FAA-019B-2DF4-3689FE3BC6B1}"/>
              </a:ext>
            </a:extLst>
          </p:cNvPr>
          <p:cNvSpPr/>
          <p:nvPr/>
        </p:nvSpPr>
        <p:spPr>
          <a:xfrm>
            <a:off x="2743200" y="235940"/>
            <a:ext cx="4996900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206B5-A31C-DA67-23C6-3459CA5ACA56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Q: </a:t>
            </a:r>
            <a:r>
              <a:rPr lang="zh-CN" altLang="en-US" sz="3600" dirty="0"/>
              <a:t>实现动态内存分配器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D5863E-FBC4-F5FF-44EB-98F79EFD4A55}"/>
              </a:ext>
            </a:extLst>
          </p:cNvPr>
          <p:cNvCxnSpPr>
            <a:cxnSpLocks/>
          </p:cNvCxnSpPr>
          <p:nvPr/>
        </p:nvCxnSpPr>
        <p:spPr>
          <a:xfrm>
            <a:off x="2062949" y="2114857"/>
            <a:ext cx="0" cy="46446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E215FD-DDAA-09F7-8D6A-0FBF7FEF1932}"/>
              </a:ext>
            </a:extLst>
          </p:cNvPr>
          <p:cNvCxnSpPr>
            <a:cxnSpLocks/>
          </p:cNvCxnSpPr>
          <p:nvPr/>
        </p:nvCxnSpPr>
        <p:spPr>
          <a:xfrm>
            <a:off x="1979181" y="1776636"/>
            <a:ext cx="0" cy="47623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F969B-A9B6-EFFD-2B43-3CBAA75EE8F4}"/>
              </a:ext>
            </a:extLst>
          </p:cNvPr>
          <p:cNvSpPr txBox="1"/>
          <p:nvPr/>
        </p:nvSpPr>
        <p:spPr>
          <a:xfrm>
            <a:off x="161483" y="2114857"/>
            <a:ext cx="1901466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数据结构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放置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分割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合并</a:t>
            </a:r>
            <a:endParaRPr lang="en-US" altLang="zh-CN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014714-FC61-23ED-04E7-4352C40126EA}"/>
              </a:ext>
            </a:extLst>
          </p:cNvPr>
          <p:cNvSpPr txBox="1"/>
          <p:nvPr/>
        </p:nvSpPr>
        <p:spPr>
          <a:xfrm>
            <a:off x="2265621" y="1965321"/>
            <a:ext cx="93317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 dirty="0">
                <a:effectLst/>
                <a:latin typeface="Söhne"/>
              </a:rPr>
              <a:t>显式空闲链表的维护：</a:t>
            </a:r>
            <a:endParaRPr lang="en-US" altLang="zh-CN" sz="2800" b="1" i="0" dirty="0">
              <a:effectLst/>
              <a:latin typeface="Söhne"/>
            </a:endParaRPr>
          </a:p>
          <a:p>
            <a:pPr algn="l"/>
            <a:endParaRPr lang="en-US" altLang="zh-CN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altLang="zh-CN" sz="20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sz="2000" b="1" i="0" dirty="0">
                <a:solidFill>
                  <a:srgbClr val="374151"/>
                </a:solidFill>
                <a:effectLst/>
                <a:latin typeface="Söhne"/>
              </a:rPr>
              <a:t>后进先出</a:t>
            </a:r>
            <a:r>
              <a:rPr lang="en-US" altLang="zh-CN" sz="2000" b="1" i="0" dirty="0">
                <a:solidFill>
                  <a:srgbClr val="374151"/>
                </a:solidFill>
                <a:effectLst/>
                <a:latin typeface="Söhne"/>
              </a:rPr>
              <a:t>LIFO</a:t>
            </a:r>
            <a:r>
              <a:rPr lang="zh-CN" altLang="en-US" sz="2000" b="1" i="0" dirty="0">
                <a:solidFill>
                  <a:srgbClr val="374151"/>
                </a:solidFill>
                <a:effectLst/>
                <a:latin typeface="Söhne"/>
              </a:rPr>
              <a:t>：利于释放</a:t>
            </a:r>
            <a:endParaRPr lang="en-US" altLang="zh-CN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zh-CN" sz="2000" b="1" dirty="0">
                <a:solidFill>
                  <a:srgbClr val="374151"/>
                </a:solidFill>
                <a:latin typeface="Söhne"/>
              </a:rPr>
              <a:t>- </a:t>
            </a:r>
            <a:r>
              <a:rPr lang="zh-CN" altLang="en-US" sz="2000" b="1" dirty="0">
                <a:solidFill>
                  <a:srgbClr val="374151"/>
                </a:solidFill>
                <a:latin typeface="Söhne"/>
              </a:rPr>
              <a:t>按照地址顺序排序：释放需要线性时间检索，但有更高的内存利用率</a:t>
            </a:r>
            <a:endParaRPr lang="en-US" altLang="zh-CN" sz="2000" b="1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zh-CN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sz="2000" b="1" dirty="0">
                <a:solidFill>
                  <a:srgbClr val="374151"/>
                </a:solidFill>
                <a:latin typeface="Söhne"/>
              </a:rPr>
              <a:t>缺点：</a:t>
            </a:r>
            <a:endParaRPr lang="en-US" altLang="zh-CN" sz="2000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altLang="zh-CN" sz="2000" b="1" i="0" dirty="0">
                <a:solidFill>
                  <a:srgbClr val="374151"/>
                </a:solidFill>
                <a:effectLst/>
                <a:latin typeface="Söhne"/>
              </a:rPr>
              <a:t>    - </a:t>
            </a:r>
            <a:r>
              <a:rPr lang="zh-CN" altLang="en-US" sz="2000" b="1" i="0" dirty="0">
                <a:solidFill>
                  <a:srgbClr val="374151"/>
                </a:solidFill>
                <a:effectLst/>
                <a:latin typeface="Söhne"/>
              </a:rPr>
              <a:t>空闲块必须足够大、最小块大小更大</a:t>
            </a:r>
            <a:endParaRPr lang="en-US" altLang="zh-CN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zh-CN" sz="2000" b="1" dirty="0">
                <a:solidFill>
                  <a:srgbClr val="374151"/>
                </a:solidFill>
                <a:latin typeface="Söhne"/>
              </a:rPr>
              <a:t>    - </a:t>
            </a:r>
            <a:r>
              <a:rPr lang="zh-CN" altLang="en-US" sz="2000" b="1" dirty="0">
                <a:solidFill>
                  <a:srgbClr val="374151"/>
                </a:solidFill>
                <a:latin typeface="Söhne"/>
              </a:rPr>
              <a:t>提高了内部碎片的程度</a:t>
            </a:r>
            <a:endParaRPr lang="zh-CN" altLang="en-US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6F74D41-FA6B-38D1-74F7-FCF6ECA36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80"/>
          <a:stretch/>
        </p:blipFill>
        <p:spPr>
          <a:xfrm>
            <a:off x="7859484" y="3618922"/>
            <a:ext cx="3570511" cy="295149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F95D14B-8F28-FE77-6A73-6F2265867F81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C6500CF-1201-4FBB-D643-61954B9063D2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C3DEB8F-5594-9139-7229-E0E415B1C448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0B0CE2B-7326-0354-1C04-979643BB10E9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3B8E9EA-7A53-961B-9BC4-13D2236A3BD2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DF6805E-67E5-1ED5-3444-7621F7EF0FD9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B0D6D97-FA22-4A50-06DE-E02761463CEE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B0CBEBD-747C-D932-4C81-D456322F75C0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9166A4-67F1-510B-ADA3-6ADD22F95C9E}"/>
              </a:ext>
            </a:extLst>
          </p:cNvPr>
          <p:cNvSpPr/>
          <p:nvPr/>
        </p:nvSpPr>
        <p:spPr>
          <a:xfrm>
            <a:off x="2743199" y="708554"/>
            <a:ext cx="2189844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54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1903433-CD81-E4F8-5B51-2C4C61358D26}"/>
              </a:ext>
            </a:extLst>
          </p:cNvPr>
          <p:cNvSpPr/>
          <p:nvPr/>
        </p:nvSpPr>
        <p:spPr>
          <a:xfrm>
            <a:off x="2743200" y="235940"/>
            <a:ext cx="4996900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206B5-A31C-DA67-23C6-3459CA5ACA56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Q: </a:t>
            </a:r>
            <a:r>
              <a:rPr lang="zh-CN" altLang="en-US" sz="3600" dirty="0"/>
              <a:t>实现动态内存分配器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D5863E-FBC4-F5FF-44EB-98F79EFD4A55}"/>
              </a:ext>
            </a:extLst>
          </p:cNvPr>
          <p:cNvCxnSpPr>
            <a:cxnSpLocks/>
          </p:cNvCxnSpPr>
          <p:nvPr/>
        </p:nvCxnSpPr>
        <p:spPr>
          <a:xfrm>
            <a:off x="2062949" y="2114857"/>
            <a:ext cx="0" cy="46446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E215FD-DDAA-09F7-8D6A-0FBF7FEF1932}"/>
              </a:ext>
            </a:extLst>
          </p:cNvPr>
          <p:cNvCxnSpPr>
            <a:cxnSpLocks/>
          </p:cNvCxnSpPr>
          <p:nvPr/>
        </p:nvCxnSpPr>
        <p:spPr>
          <a:xfrm>
            <a:off x="1979181" y="1776636"/>
            <a:ext cx="0" cy="47623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F969B-A9B6-EFFD-2B43-3CBAA75EE8F4}"/>
              </a:ext>
            </a:extLst>
          </p:cNvPr>
          <p:cNvSpPr txBox="1"/>
          <p:nvPr/>
        </p:nvSpPr>
        <p:spPr>
          <a:xfrm>
            <a:off x="161483" y="2114857"/>
            <a:ext cx="1901466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数据结构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放置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分割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合并</a:t>
            </a:r>
            <a:endParaRPr lang="en-US" altLang="zh-CN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AFE847-A872-6374-9F2A-833DC0575C18}"/>
              </a:ext>
            </a:extLst>
          </p:cNvPr>
          <p:cNvSpPr txBox="1"/>
          <p:nvPr/>
        </p:nvSpPr>
        <p:spPr>
          <a:xfrm>
            <a:off x="2425279" y="1776636"/>
            <a:ext cx="9378150" cy="514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Söhne"/>
              </a:rPr>
              <a:t>首次适应（</a:t>
            </a:r>
            <a:r>
              <a:rPr lang="en-US" altLang="zh-CN" b="1" i="0" dirty="0">
                <a:effectLst/>
                <a:latin typeface="Söhne"/>
              </a:rPr>
              <a:t>First Fit</a:t>
            </a:r>
            <a:r>
              <a:rPr lang="zh-CN" altLang="en-US" b="1" i="0" dirty="0">
                <a:effectLst/>
                <a:latin typeface="Söhne"/>
              </a:rPr>
              <a:t>）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工作原理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：从内存块列表的开始处开始搜索，选择第一个足够大的空闲块来满足内存请求。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优点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：比较快速，特别是如果有大量小的内存分配请求。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缺点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：随着时间推移，可能会在内存的前端区域产生较多小的空闲块，导致内存碎片化。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endParaRPr lang="zh-CN" altLang="en-US" sz="105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b="1" i="0" dirty="0">
                <a:effectLst/>
                <a:latin typeface="Söhne"/>
              </a:rPr>
              <a:t>下一次适应（</a:t>
            </a:r>
            <a:r>
              <a:rPr lang="en-US" altLang="zh-CN" b="1" i="0" dirty="0">
                <a:effectLst/>
                <a:latin typeface="Söhne"/>
              </a:rPr>
              <a:t>Next Fit</a:t>
            </a:r>
            <a:r>
              <a:rPr lang="zh-CN" altLang="en-US" b="1" i="0" dirty="0">
                <a:effectLst/>
                <a:latin typeface="Söhne"/>
              </a:rPr>
              <a:t>）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工作原理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：类似于首次适应，但它从上一次查找结束的地方开始，而不是每次都从头开始。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优点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减少了搜索时间，因为不需要每次都从头开始搜索。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有助于分散内存分配，从而可能减少碎片化。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缺点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内存利用率低</a:t>
            </a:r>
          </a:p>
          <a:p>
            <a:pPr algn="l"/>
            <a:endParaRPr lang="en-US" altLang="zh-CN" sz="1050" b="1" i="0" dirty="0">
              <a:effectLst/>
              <a:latin typeface="Söhne"/>
            </a:endParaRPr>
          </a:p>
          <a:p>
            <a:pPr algn="l"/>
            <a:r>
              <a:rPr lang="zh-CN" altLang="en-US" b="1" i="0" dirty="0">
                <a:effectLst/>
                <a:latin typeface="Söhne"/>
              </a:rPr>
              <a:t>最佳适应（</a:t>
            </a:r>
            <a:r>
              <a:rPr lang="en-US" altLang="zh-CN" b="1" i="0" dirty="0">
                <a:effectLst/>
                <a:latin typeface="Söhne"/>
              </a:rPr>
              <a:t>Best Fit</a:t>
            </a:r>
            <a:r>
              <a:rPr lang="zh-CN" altLang="en-US" b="1" i="0" dirty="0">
                <a:effectLst/>
                <a:latin typeface="Söhne"/>
              </a:rPr>
              <a:t>）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工作原理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：搜索整个内存块列表，选择能够最紧密匹配请求大小的最小空闲块。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优点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：最大化每个空闲块的使用，理论上减少了内存碎片化。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缺点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搜索整个列表可能导致较高的搜索时间。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随着时间推移，可能导致许多非常小的空闲块，难以再被有效利用。</a:t>
            </a:r>
          </a:p>
          <a:p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79D5D1-DFB8-245A-F931-92BD293A1C7F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1ACB9A3-42F1-75A7-59EE-DC75D283377B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A29EB9A-F984-9133-9BAB-268FF077C71A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9F3390-3F3D-5A21-BEDC-87D6038984D7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C813772-F5F4-1D73-9546-864D4CFF8497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CE50FA6-7B92-F41F-BE52-34691FC8C39A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88F5A98-789A-34A0-120F-53DB348EDC74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5C10F2-6210-EB07-AEFB-57624A7C05A9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832AF7-0589-5E4F-73D4-0128E0090E4A}"/>
              </a:ext>
            </a:extLst>
          </p:cNvPr>
          <p:cNvSpPr/>
          <p:nvPr/>
        </p:nvSpPr>
        <p:spPr>
          <a:xfrm>
            <a:off x="2743199" y="708554"/>
            <a:ext cx="2657930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61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1903433-CD81-E4F8-5B51-2C4C61358D26}"/>
              </a:ext>
            </a:extLst>
          </p:cNvPr>
          <p:cNvSpPr/>
          <p:nvPr/>
        </p:nvSpPr>
        <p:spPr>
          <a:xfrm>
            <a:off x="2743200" y="235940"/>
            <a:ext cx="4996900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206B5-A31C-DA67-23C6-3459CA5ACA56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Q: </a:t>
            </a:r>
            <a:r>
              <a:rPr lang="zh-CN" altLang="en-US" sz="3600" dirty="0"/>
              <a:t>实现动态内存分配器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D5863E-FBC4-F5FF-44EB-98F79EFD4A55}"/>
              </a:ext>
            </a:extLst>
          </p:cNvPr>
          <p:cNvCxnSpPr>
            <a:cxnSpLocks/>
          </p:cNvCxnSpPr>
          <p:nvPr/>
        </p:nvCxnSpPr>
        <p:spPr>
          <a:xfrm>
            <a:off x="2062949" y="2114857"/>
            <a:ext cx="0" cy="46446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E215FD-DDAA-09F7-8D6A-0FBF7FEF1932}"/>
              </a:ext>
            </a:extLst>
          </p:cNvPr>
          <p:cNvCxnSpPr>
            <a:cxnSpLocks/>
          </p:cNvCxnSpPr>
          <p:nvPr/>
        </p:nvCxnSpPr>
        <p:spPr>
          <a:xfrm>
            <a:off x="1979181" y="1776636"/>
            <a:ext cx="0" cy="47623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F969B-A9B6-EFFD-2B43-3CBAA75EE8F4}"/>
              </a:ext>
            </a:extLst>
          </p:cNvPr>
          <p:cNvSpPr txBox="1"/>
          <p:nvPr/>
        </p:nvSpPr>
        <p:spPr>
          <a:xfrm>
            <a:off x="161483" y="2114857"/>
            <a:ext cx="1901466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数据结构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放置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分割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合并</a:t>
            </a:r>
            <a:endParaRPr lang="en-US" altLang="zh-CN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79D5D1-DFB8-245A-F931-92BD293A1C7F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1ACB9A3-42F1-75A7-59EE-DC75D283377B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A29EB9A-F984-9133-9BAB-268FF077C71A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9F3390-3F3D-5A21-BEDC-87D6038984D7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C813772-F5F4-1D73-9546-864D4CFF8497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CE50FA6-7B92-F41F-BE52-34691FC8C39A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88F5A98-789A-34A0-120F-53DB348EDC74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5C10F2-6210-EB07-AEFB-57624A7C05A9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849879-07EB-D306-8A8D-AE3947F936BB}"/>
              </a:ext>
            </a:extLst>
          </p:cNvPr>
          <p:cNvSpPr txBox="1"/>
          <p:nvPr/>
        </p:nvSpPr>
        <p:spPr>
          <a:xfrm>
            <a:off x="2743199" y="1977104"/>
            <a:ext cx="714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</a:t>
            </a:r>
            <a:r>
              <a:rPr lang="zh-CN" altLang="en-US" sz="2400" dirty="0"/>
              <a:t>内存利用率：最佳适配＞首次适配＞下一次适配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5F532E-B2B2-A2D0-1265-517F813D5C4F}"/>
              </a:ext>
            </a:extLst>
          </p:cNvPr>
          <p:cNvSpPr txBox="1"/>
          <p:nvPr/>
        </p:nvSpPr>
        <p:spPr>
          <a:xfrm>
            <a:off x="2743199" y="2534540"/>
            <a:ext cx="907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</a:t>
            </a:r>
            <a:r>
              <a:rPr lang="zh-CN" altLang="en-US" sz="2400" dirty="0"/>
              <a:t>搜索时间（理想情况下）：下一次适配＞首次适配＞最佳适配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E6260E-FEB0-36C7-079D-813319ED9580}"/>
              </a:ext>
            </a:extLst>
          </p:cNvPr>
          <p:cNvSpPr txBox="1"/>
          <p:nvPr/>
        </p:nvSpPr>
        <p:spPr>
          <a:xfrm>
            <a:off x="2547256" y="3381999"/>
            <a:ext cx="90714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*</a:t>
            </a:r>
            <a:r>
              <a:rPr lang="zh-CN" altLang="en-US" sz="2400" b="1" dirty="0"/>
              <a:t> 另一种尝试：最差匹配 </a:t>
            </a:r>
            <a:r>
              <a:rPr lang="en-US" altLang="zh-CN" sz="2400" b="1" dirty="0"/>
              <a:t>*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algn="l"/>
            <a:r>
              <a:rPr lang="zh-CN" altLang="en-US" sz="2400" b="1" i="0" dirty="0">
                <a:effectLst/>
                <a:latin typeface="Söhne"/>
              </a:rPr>
              <a:t>工作原理</a:t>
            </a:r>
          </a:p>
          <a:p>
            <a:pPr algn="l"/>
            <a:r>
              <a:rPr lang="en-US" altLang="zh-CN" sz="2000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Söhne"/>
              </a:rPr>
              <a:t>在最差匹配策略中，系统会遍历空闲内存块列表，寻找并选择</a:t>
            </a:r>
            <a:r>
              <a:rPr lang="zh-CN" altLang="en-US" sz="2000" b="1" i="0" dirty="0">
                <a:solidFill>
                  <a:srgbClr val="374151"/>
                </a:solidFill>
                <a:effectLst/>
                <a:latin typeface="Söhne"/>
              </a:rPr>
              <a:t>最大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Söhne"/>
              </a:rPr>
              <a:t>的空闲块来满足内存请求。</a:t>
            </a:r>
          </a:p>
          <a:p>
            <a:pPr algn="l"/>
            <a:r>
              <a:rPr lang="en-US" altLang="zh-CN" sz="2000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Söhne"/>
              </a:rPr>
              <a:t>如果选中的空闲块大于所需内存，剩余部分将继续作为空闲内存保留。</a:t>
            </a:r>
          </a:p>
          <a:p>
            <a:pPr algn="l"/>
            <a:r>
              <a:rPr lang="zh-CN" altLang="en-US" sz="2400" b="1" i="0" dirty="0">
                <a:effectLst/>
                <a:latin typeface="Söhne"/>
              </a:rPr>
              <a:t>优点</a:t>
            </a:r>
            <a:endParaRPr lang="en-US" altLang="zh-CN" sz="2400" b="1" i="0" dirty="0">
              <a:effectLst/>
              <a:latin typeface="Söhne"/>
            </a:endParaRPr>
          </a:p>
          <a:p>
            <a:pPr algn="l"/>
            <a:r>
              <a:rPr lang="zh-CN" altLang="en-US" sz="2000" b="1" i="0" dirty="0">
                <a:solidFill>
                  <a:srgbClr val="374151"/>
                </a:solidFill>
                <a:effectLst/>
                <a:latin typeface="Söhne"/>
              </a:rPr>
              <a:t>减少小碎片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Söhne"/>
              </a:rPr>
              <a:t>：这种方法倾向于保留较小的空闲块，以便用于较小的内存请求。</a:t>
            </a:r>
            <a:endParaRPr lang="zh-CN" alt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607937-9496-BDC9-99C0-EB62491F0C3F}"/>
              </a:ext>
            </a:extLst>
          </p:cNvPr>
          <p:cNvSpPr/>
          <p:nvPr/>
        </p:nvSpPr>
        <p:spPr>
          <a:xfrm>
            <a:off x="2743199" y="708554"/>
            <a:ext cx="3142344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18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2A633D5-FA31-B59B-30D9-F4123CB83F75}"/>
              </a:ext>
            </a:extLst>
          </p:cNvPr>
          <p:cNvSpPr/>
          <p:nvPr/>
        </p:nvSpPr>
        <p:spPr>
          <a:xfrm>
            <a:off x="2743200" y="235940"/>
            <a:ext cx="4996900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206B5-A31C-DA67-23C6-3459CA5ACA56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Q: </a:t>
            </a:r>
            <a:r>
              <a:rPr lang="zh-CN" altLang="en-US" sz="3600" dirty="0"/>
              <a:t>实现动态内存分配器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D5863E-FBC4-F5FF-44EB-98F79EFD4A55}"/>
              </a:ext>
            </a:extLst>
          </p:cNvPr>
          <p:cNvCxnSpPr>
            <a:cxnSpLocks/>
          </p:cNvCxnSpPr>
          <p:nvPr/>
        </p:nvCxnSpPr>
        <p:spPr>
          <a:xfrm>
            <a:off x="2062949" y="2114857"/>
            <a:ext cx="0" cy="46446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E215FD-DDAA-09F7-8D6A-0FBF7FEF1932}"/>
              </a:ext>
            </a:extLst>
          </p:cNvPr>
          <p:cNvCxnSpPr>
            <a:cxnSpLocks/>
          </p:cNvCxnSpPr>
          <p:nvPr/>
        </p:nvCxnSpPr>
        <p:spPr>
          <a:xfrm>
            <a:off x="1979181" y="1776636"/>
            <a:ext cx="0" cy="47623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F969B-A9B6-EFFD-2B43-3CBAA75EE8F4}"/>
              </a:ext>
            </a:extLst>
          </p:cNvPr>
          <p:cNvSpPr txBox="1"/>
          <p:nvPr/>
        </p:nvSpPr>
        <p:spPr>
          <a:xfrm>
            <a:off x="161483" y="2114857"/>
            <a:ext cx="1901466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数据结构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放置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分割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合并</a:t>
            </a:r>
            <a:endParaRPr lang="en-US" altLang="zh-CN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AFE847-A872-6374-9F2A-833DC0575C18}"/>
              </a:ext>
            </a:extLst>
          </p:cNvPr>
          <p:cNvSpPr txBox="1"/>
          <p:nvPr/>
        </p:nvSpPr>
        <p:spPr>
          <a:xfrm>
            <a:off x="2425279" y="1769105"/>
            <a:ext cx="93781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Söhne"/>
              </a:rPr>
              <a:t>简单分离存储（</a:t>
            </a:r>
            <a:r>
              <a:rPr lang="en-US" altLang="zh-CN" b="1" i="0" dirty="0">
                <a:effectLst/>
                <a:latin typeface="Söhne"/>
              </a:rPr>
              <a:t>Simple Segregated Storage</a:t>
            </a:r>
            <a:r>
              <a:rPr lang="zh-CN" altLang="en-US" b="1" i="0" dirty="0">
                <a:effectLst/>
                <a:latin typeface="Söhne"/>
              </a:rPr>
              <a:t>）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工作原理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内存被分割成几个固定大小的池。每个池只包含特定大小的块。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当请求内存时，系统选择合适大小的池，并从中分配一个块。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altLang="zh-CN" b="1" dirty="0">
                <a:solidFill>
                  <a:srgbClr val="374151"/>
                </a:solidFill>
                <a:latin typeface="Söhne"/>
              </a:rPr>
              <a:t>- </a:t>
            </a:r>
            <a:r>
              <a:rPr lang="zh-CN" altLang="en-US" b="1" dirty="0">
                <a:solidFill>
                  <a:srgbClr val="374151"/>
                </a:solidFill>
                <a:latin typeface="Söhne"/>
              </a:rPr>
              <a:t>空闲块不会分割以满足分配请求</a:t>
            </a:r>
            <a:endParaRPr lang="en-US" altLang="zh-CN" b="1" dirty="0">
              <a:solidFill>
                <a:srgbClr val="374151"/>
              </a:solidFill>
              <a:latin typeface="Söhne"/>
            </a:endParaRPr>
          </a:p>
          <a:p>
            <a:pPr lvl="1" algn="l"/>
            <a:endParaRPr lang="zh-CN" alt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b="1" i="0" dirty="0">
                <a:effectLst/>
                <a:latin typeface="Söhne"/>
              </a:rPr>
              <a:t>分离适配（</a:t>
            </a:r>
            <a:r>
              <a:rPr lang="en-US" altLang="zh-CN" b="1" i="0" dirty="0">
                <a:effectLst/>
                <a:latin typeface="Söhne"/>
              </a:rPr>
              <a:t>Segregated Fit</a:t>
            </a:r>
            <a:r>
              <a:rPr lang="zh-CN" altLang="en-US" b="1" i="0" dirty="0">
                <a:effectLst/>
                <a:latin typeface="Söhne"/>
              </a:rPr>
              <a:t>）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工作原理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类似于简单分离存储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altLang="zh-CN" dirty="0">
                <a:solidFill>
                  <a:srgbClr val="374151"/>
                </a:solidFill>
                <a:latin typeface="Söhne"/>
              </a:rPr>
              <a:t>- </a:t>
            </a:r>
            <a:r>
              <a:rPr lang="zh-CN" altLang="en-US" b="1" dirty="0">
                <a:solidFill>
                  <a:srgbClr val="374151"/>
                </a:solidFill>
                <a:latin typeface="Söhne"/>
              </a:rPr>
              <a:t>空闲块可选的分割，并将剩余的部分插入到适当的空闲链表中</a:t>
            </a:r>
            <a:endParaRPr lang="en-US" altLang="zh-CN" b="1" dirty="0">
              <a:solidFill>
                <a:srgbClr val="374151"/>
              </a:solidFill>
              <a:latin typeface="Söhne"/>
            </a:endParaRPr>
          </a:p>
          <a:p>
            <a:pPr lvl="1" algn="l"/>
            <a:endParaRPr lang="zh-CN" alt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b="1" i="0" dirty="0">
                <a:effectLst/>
                <a:latin typeface="Söhne"/>
              </a:rPr>
              <a:t>伙伴系统（</a:t>
            </a:r>
            <a:r>
              <a:rPr lang="en-US" altLang="zh-CN" b="1" i="0" dirty="0">
                <a:effectLst/>
                <a:latin typeface="Söhne"/>
              </a:rPr>
              <a:t>Buddy System</a:t>
            </a:r>
            <a:r>
              <a:rPr lang="zh-CN" altLang="en-US" b="1" i="0" dirty="0">
                <a:effectLst/>
                <a:latin typeface="Söhne"/>
              </a:rPr>
              <a:t>）</a:t>
            </a:r>
            <a:r>
              <a:rPr lang="en-US" altLang="zh-CN" b="1" i="0" dirty="0">
                <a:effectLst/>
                <a:latin typeface="Söhne"/>
              </a:rPr>
              <a:t>——</a:t>
            </a:r>
            <a:r>
              <a:rPr lang="zh-CN" altLang="en-US" b="1" i="0" dirty="0">
                <a:effectLst/>
                <a:latin typeface="Söhne"/>
              </a:rPr>
              <a:t>分离适配的特例</a:t>
            </a:r>
          </a:p>
          <a:p>
            <a:pPr algn="l"/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工作原理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内存被分割成大小为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的幂的块。</a:t>
            </a:r>
          </a:p>
          <a:p>
            <a:pPr lvl="1" algn="l"/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当请求内存时，选择最小的满足需求的块。如果块太大，就将其分割成两个“伙伴”块。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altLang="zh-CN" dirty="0">
                <a:solidFill>
                  <a:srgbClr val="374151"/>
                </a:solidFill>
                <a:latin typeface="Söhne"/>
              </a:rPr>
              <a:t>- 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一个块的地址和伙伴的地址只有一位不同</a:t>
            </a:r>
            <a:endParaRPr lang="zh-CN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BFB6C7-622D-D732-B331-EB84ABAEC4C5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39B2055-E5F5-7E41-926A-C5A6D1D9B193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A859D87-8E6B-FF80-2073-3725FB329750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205A184-57E5-E2DE-6CB2-631253147BE1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C2A099F-3B74-4018-5034-78537E43CEFF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DDBF2FC-6EDB-E6F6-0878-FBBAD0677295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4A2FBDF-9960-A8B4-DC32-21597CC6E85A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E86A86A-04A8-A3F2-2ADC-3AF9DA8F1654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6936D08-BA88-EA56-A2FB-DC1332DDB78C}"/>
              </a:ext>
            </a:extLst>
          </p:cNvPr>
          <p:cNvSpPr/>
          <p:nvPr/>
        </p:nvSpPr>
        <p:spPr>
          <a:xfrm>
            <a:off x="2743199" y="708554"/>
            <a:ext cx="3755572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184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2333F349-0C08-FA30-C6C2-6E1A5F4D18A6}"/>
              </a:ext>
            </a:extLst>
          </p:cNvPr>
          <p:cNvSpPr/>
          <p:nvPr/>
        </p:nvSpPr>
        <p:spPr>
          <a:xfrm>
            <a:off x="2743200" y="235940"/>
            <a:ext cx="4996900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206B5-A31C-DA67-23C6-3459CA5ACA56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Q: </a:t>
            </a:r>
            <a:r>
              <a:rPr lang="zh-CN" altLang="en-US" sz="3600" dirty="0"/>
              <a:t>实现动态内存分配器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D5863E-FBC4-F5FF-44EB-98F79EFD4A55}"/>
              </a:ext>
            </a:extLst>
          </p:cNvPr>
          <p:cNvCxnSpPr>
            <a:cxnSpLocks/>
          </p:cNvCxnSpPr>
          <p:nvPr/>
        </p:nvCxnSpPr>
        <p:spPr>
          <a:xfrm>
            <a:off x="2062949" y="2114857"/>
            <a:ext cx="0" cy="46446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E215FD-DDAA-09F7-8D6A-0FBF7FEF1932}"/>
              </a:ext>
            </a:extLst>
          </p:cNvPr>
          <p:cNvCxnSpPr>
            <a:cxnSpLocks/>
          </p:cNvCxnSpPr>
          <p:nvPr/>
        </p:nvCxnSpPr>
        <p:spPr>
          <a:xfrm>
            <a:off x="1979181" y="1776636"/>
            <a:ext cx="0" cy="47623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F969B-A9B6-EFFD-2B43-3CBAA75EE8F4}"/>
              </a:ext>
            </a:extLst>
          </p:cNvPr>
          <p:cNvSpPr txBox="1"/>
          <p:nvPr/>
        </p:nvSpPr>
        <p:spPr>
          <a:xfrm>
            <a:off x="161483" y="2114857"/>
            <a:ext cx="1901466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数据结构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放置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分割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合并</a:t>
            </a:r>
            <a:endParaRPr lang="en-US" altLang="zh-CN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52F6F8B-4CFB-2F71-1885-3717200C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52" y="4583186"/>
            <a:ext cx="8868710" cy="13600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B32621-C536-11CA-9AF6-D6D4DB77B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52" y="2114857"/>
            <a:ext cx="8760155" cy="1282351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82A5201F-1537-E050-559B-1A96B7A74FB3}"/>
              </a:ext>
            </a:extLst>
          </p:cNvPr>
          <p:cNvSpPr/>
          <p:nvPr/>
        </p:nvSpPr>
        <p:spPr>
          <a:xfrm>
            <a:off x="6612747" y="3524376"/>
            <a:ext cx="345169" cy="7751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CCD017C-E37D-0973-5FB1-D3B5A639FDD6}"/>
              </a:ext>
            </a:extLst>
          </p:cNvPr>
          <p:cNvSpPr txBox="1"/>
          <p:nvPr/>
        </p:nvSpPr>
        <p:spPr>
          <a:xfrm>
            <a:off x="7030729" y="3684017"/>
            <a:ext cx="22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请求：</a:t>
            </a:r>
            <a:r>
              <a:rPr lang="en-US" altLang="zh-CN" b="1" dirty="0"/>
              <a:t>3</a:t>
            </a:r>
            <a:r>
              <a:rPr lang="zh-CN" altLang="en-US" b="1" dirty="0"/>
              <a:t>个字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36208A-582B-1234-5E29-4E8B81B43B76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5E66072-48DA-84E3-20C7-A4AC7EF70F3F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55F4EA4-BC1A-477F-E763-D4AB0BFBFABA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EF1837D-1E0A-BCC7-27A5-0159EA25D09F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57D8C70-5FA4-B05E-9EE2-D0F97E82F2CD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529DD75-E18F-9111-2725-A2BB659CB482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29A99CC-65F4-9799-4374-D9DCAF02B097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CC37A7-99F6-46F7-13B9-26156F917A67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E399AB6-DA63-D237-C517-A71B063D6556}"/>
              </a:ext>
            </a:extLst>
          </p:cNvPr>
          <p:cNvSpPr/>
          <p:nvPr/>
        </p:nvSpPr>
        <p:spPr>
          <a:xfrm>
            <a:off x="2743198" y="708554"/>
            <a:ext cx="4272071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46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D06BC96-78D4-7959-F54D-ACADFD835A2E}"/>
              </a:ext>
            </a:extLst>
          </p:cNvPr>
          <p:cNvSpPr/>
          <p:nvPr/>
        </p:nvSpPr>
        <p:spPr>
          <a:xfrm>
            <a:off x="2743200" y="235940"/>
            <a:ext cx="4996900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206B5-A31C-DA67-23C6-3459CA5ACA56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Q: </a:t>
            </a:r>
            <a:r>
              <a:rPr lang="zh-CN" altLang="en-US" sz="3600" dirty="0"/>
              <a:t>实现动态内存分配器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D5863E-FBC4-F5FF-44EB-98F79EFD4A55}"/>
              </a:ext>
            </a:extLst>
          </p:cNvPr>
          <p:cNvCxnSpPr>
            <a:cxnSpLocks/>
          </p:cNvCxnSpPr>
          <p:nvPr/>
        </p:nvCxnSpPr>
        <p:spPr>
          <a:xfrm>
            <a:off x="2062949" y="2114857"/>
            <a:ext cx="0" cy="46446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E215FD-DDAA-09F7-8D6A-0FBF7FEF1932}"/>
              </a:ext>
            </a:extLst>
          </p:cNvPr>
          <p:cNvCxnSpPr>
            <a:cxnSpLocks/>
          </p:cNvCxnSpPr>
          <p:nvPr/>
        </p:nvCxnSpPr>
        <p:spPr>
          <a:xfrm>
            <a:off x="1979181" y="1776636"/>
            <a:ext cx="0" cy="47623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F969B-A9B6-EFFD-2B43-3CBAA75EE8F4}"/>
              </a:ext>
            </a:extLst>
          </p:cNvPr>
          <p:cNvSpPr txBox="1"/>
          <p:nvPr/>
        </p:nvSpPr>
        <p:spPr>
          <a:xfrm>
            <a:off x="161483" y="2114857"/>
            <a:ext cx="1901466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数据结构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放置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分割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合并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7A6CB8D-79C8-6C14-6859-BB4A7378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878" y="2769551"/>
            <a:ext cx="6052446" cy="39055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330E529-37D3-5FCF-1531-710DF183F049}"/>
              </a:ext>
            </a:extLst>
          </p:cNvPr>
          <p:cNvSpPr txBox="1"/>
          <p:nvPr/>
        </p:nvSpPr>
        <p:spPr>
          <a:xfrm>
            <a:off x="2319306" y="2031220"/>
            <a:ext cx="427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- </a:t>
            </a:r>
            <a:r>
              <a:rPr lang="zh-CN" altLang="en-US" sz="2400" b="1" dirty="0"/>
              <a:t>优化：已分配块不需要脚部</a:t>
            </a:r>
            <a:endParaRPr lang="en-US" altLang="zh-CN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2CA74C5-A3BF-C2F3-9180-CF6C1C46AB9F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F477676-C2D3-5445-BAE3-87F4FE486882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5004A5E-46BA-0ACA-DB2F-FD11F001F782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5DB58B2-0F7D-95FF-8A23-F7BDDFA12EE5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E980F15-6325-6B79-CA15-7595CD3C574C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6121052-446E-7117-3F0C-27F2837DEA51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C67AD5C-D25D-EB36-000D-553E690DC8CC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09511F0-950F-0D14-4C76-9A1E1F336945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AFB5AD5-8B31-3F0C-E19B-3BCD571C5658}"/>
              </a:ext>
            </a:extLst>
          </p:cNvPr>
          <p:cNvSpPr/>
          <p:nvPr/>
        </p:nvSpPr>
        <p:spPr>
          <a:xfrm>
            <a:off x="2743198" y="708554"/>
            <a:ext cx="4777015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6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4657C81-A5B5-9F78-C312-D18634EE911A}"/>
              </a:ext>
            </a:extLst>
          </p:cNvPr>
          <p:cNvSpPr/>
          <p:nvPr/>
        </p:nvSpPr>
        <p:spPr>
          <a:xfrm>
            <a:off x="423893" y="236047"/>
            <a:ext cx="2319307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C5DCD76-F754-D889-12F0-85CD9E673D71}"/>
              </a:ext>
            </a:extLst>
          </p:cNvPr>
          <p:cNvSpPr txBox="1">
            <a:spLocks/>
          </p:cNvSpPr>
          <p:nvPr/>
        </p:nvSpPr>
        <p:spPr>
          <a:xfrm>
            <a:off x="550307" y="1425892"/>
            <a:ext cx="6450000" cy="4902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</a:rPr>
              <a:t>动态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</a:rPr>
              <a:t>vs</a:t>
            </a:r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</a:rPr>
              <a:t>静态</a:t>
            </a:r>
            <a:endParaRPr lang="en-US" altLang="zh-CN" sz="32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endParaRPr lang="en-US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- </a:t>
            </a:r>
            <a:r>
              <a:rPr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动态：</a:t>
            </a:r>
            <a:endParaRPr lang="en-US" altLang="zh-CN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r>
              <a:rPr lang="en-US" altLang="zh-CN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	- </a:t>
            </a:r>
            <a:r>
              <a:rPr lang="zh-CN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增加空间效率</a:t>
            </a:r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r>
              <a:rPr lang="en-US" altLang="zh-CN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	- </a:t>
            </a:r>
            <a:r>
              <a:rPr lang="zh-CN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增加了管理复杂性：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可能需要额外的同步机制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endParaRPr lang="en-US" altLang="zh-CN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</a:rPr>
              <a:t>- </a:t>
            </a:r>
            <a:r>
              <a:rPr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静态：</a:t>
            </a:r>
            <a:endParaRPr lang="en-US" altLang="zh-CN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r>
              <a:rPr lang="en-US" altLang="zh-CN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	- </a:t>
            </a:r>
            <a:r>
              <a:rPr lang="zh-CN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空间效率低</a:t>
            </a:r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/>
            <a:r>
              <a:rPr lang="en-US" altLang="zh-CN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	- </a:t>
            </a:r>
            <a:r>
              <a:rPr lang="zh-CN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简化管理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FC1FFB-9CD1-8886-A8E4-C46A438889B9}"/>
              </a:ext>
            </a:extLst>
          </p:cNvPr>
          <p:cNvSpPr txBox="1"/>
          <p:nvPr/>
        </p:nvSpPr>
        <p:spPr>
          <a:xfrm>
            <a:off x="6933695" y="4880836"/>
            <a:ext cx="4584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- cache</a:t>
            </a:r>
            <a:r>
              <a:rPr lang="zh-CN" altLang="en-US" sz="2000" dirty="0"/>
              <a:t>的写回机制</a:t>
            </a:r>
            <a:endParaRPr lang="en-US" altLang="zh-CN" sz="2000" dirty="0"/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虚拟内存的写入</a:t>
            </a:r>
            <a:endParaRPr lang="en-US" altLang="zh-CN" sz="2000" dirty="0"/>
          </a:p>
          <a:p>
            <a:r>
              <a:rPr lang="en-US" altLang="zh-CN" sz="2000" dirty="0"/>
              <a:t>- </a:t>
            </a:r>
            <a:r>
              <a:rPr lang="zh-CN" altLang="en-US" sz="2000" dirty="0"/>
              <a:t>单例对象实例化（懒汉模式</a:t>
            </a:r>
            <a:r>
              <a:rPr lang="en-US" altLang="zh-CN" sz="2000" dirty="0"/>
              <a:t>/</a:t>
            </a:r>
            <a:r>
              <a:rPr lang="zh-CN" altLang="en-US" sz="2000" dirty="0"/>
              <a:t>饿汉模式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A81F6F-3B4A-1942-09B7-77D79ACD88E0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7698B0A-5A0E-D7D2-D86B-C767DC0DD000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589C782-E03B-F2AE-1B04-D78F75C5B0AF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DE55308-D4DA-F3F5-04F8-A2C36C3CA242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4C8A4FA-9248-00EF-B0D3-A110B7165429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390FB1-F73C-F545-E477-531BFA683006}"/>
              </a:ext>
            </a:extLst>
          </p:cNvPr>
          <p:cNvSpPr/>
          <p:nvPr/>
        </p:nvSpPr>
        <p:spPr>
          <a:xfrm>
            <a:off x="423893" y="708447"/>
            <a:ext cx="374391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9211F53-6B77-B199-2132-341A2073B0FC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5DAF32C-AC25-654B-F2AE-A29882A2B961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BDCDCF-884F-00D5-C202-83A034BF655B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4080113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42C07AE-06F6-179C-97CB-7E2898CE3F90}"/>
              </a:ext>
            </a:extLst>
          </p:cNvPr>
          <p:cNvSpPr/>
          <p:nvPr/>
        </p:nvSpPr>
        <p:spPr>
          <a:xfrm>
            <a:off x="7740100" y="236047"/>
            <a:ext cx="2598875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BC0AFF-AD52-0406-F685-9559881CB4B3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垃圾收集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E7F1FD-1729-E48B-8872-D5AD7437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93" y="1958051"/>
            <a:ext cx="6996157" cy="24490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0BA0344-844D-8966-8D0B-BF9275BB9014}"/>
              </a:ext>
            </a:extLst>
          </p:cNvPr>
          <p:cNvSpPr txBox="1"/>
          <p:nvPr/>
        </p:nvSpPr>
        <p:spPr>
          <a:xfrm>
            <a:off x="604314" y="4672177"/>
            <a:ext cx="765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保守的垃圾收集器：不可维持可达图的精准表示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F554C2-0186-97E8-FCDA-96662F3D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20" y="5178776"/>
            <a:ext cx="6439193" cy="126511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D3E8AB9-7B1E-9BD0-F218-E8DB88258207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C25685E-CFB5-4BC4-68AB-804FEA45C9F7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120DC28-22E1-D94F-2360-60BED3D85344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29A124C-B626-0E75-BEC6-579746EB4FD3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8C49199-0ACD-291E-5754-B8E0C913A280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D8FDE9-AC63-026A-4486-C5E9D1B19612}"/>
              </a:ext>
            </a:extLst>
          </p:cNvPr>
          <p:cNvSpPr/>
          <p:nvPr/>
        </p:nvSpPr>
        <p:spPr>
          <a:xfrm>
            <a:off x="7740099" y="707411"/>
            <a:ext cx="168727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0D6BEBA-F4E0-188C-0AAB-9AD2165A25DE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C04335C-E789-1F10-C3B9-E9993497EA19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EE68B02-F770-6903-B8C5-FDCCBFAC5107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348149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42C07AE-06F6-179C-97CB-7E2898CE3F90}"/>
              </a:ext>
            </a:extLst>
          </p:cNvPr>
          <p:cNvSpPr/>
          <p:nvPr/>
        </p:nvSpPr>
        <p:spPr>
          <a:xfrm>
            <a:off x="7740100" y="236047"/>
            <a:ext cx="2598875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BC0AFF-AD52-0406-F685-9559881CB4B3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垃圾收集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E7F1FD-1729-E48B-8872-D5AD7437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78" y="3990051"/>
            <a:ext cx="6996157" cy="244907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D3E8AB9-7B1E-9BD0-F218-E8DB88258207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C25685E-CFB5-4BC4-68AB-804FEA45C9F7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120DC28-22E1-D94F-2360-60BED3D85344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29A124C-B626-0E75-BEC6-579746EB4FD3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8C49199-0ACD-291E-5754-B8E0C913A280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0D6BEBA-F4E0-188C-0AAB-9AD2165A25DE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C04335C-E789-1F10-C3B9-E9993497EA19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EE68B02-F770-6903-B8C5-FDCCBFAC5107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010B81-414C-EEB9-9326-020F625A2CC3}"/>
              </a:ext>
            </a:extLst>
          </p:cNvPr>
          <p:cNvSpPr/>
          <p:nvPr/>
        </p:nvSpPr>
        <p:spPr>
          <a:xfrm>
            <a:off x="7740099" y="707411"/>
            <a:ext cx="654601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B1BD33-E186-544E-6ACF-FFB5ABC8721C}"/>
              </a:ext>
            </a:extLst>
          </p:cNvPr>
          <p:cNvSpPr txBox="1"/>
          <p:nvPr/>
        </p:nvSpPr>
        <p:spPr>
          <a:xfrm>
            <a:off x="1200602" y="1887417"/>
            <a:ext cx="1040553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- </a:t>
            </a:r>
            <a:r>
              <a:rPr lang="zh-CN" altLang="en-US" sz="2400" b="1" dirty="0"/>
              <a:t>根节点：指针（栈中、寄存器中、全局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静态存储区域中）</a:t>
            </a:r>
            <a:endParaRPr lang="en-US" altLang="zh-CN" sz="2400" b="1" dirty="0"/>
          </a:p>
          <a:p>
            <a:endParaRPr lang="en-US" altLang="zh-CN" sz="1400" b="1" dirty="0"/>
          </a:p>
          <a:p>
            <a:r>
              <a:rPr lang="zh-CN" altLang="en-US" sz="2000" b="1" i="0" dirty="0">
                <a:solidFill>
                  <a:srgbClr val="374151"/>
                </a:solidFill>
                <a:effectLst/>
                <a:latin typeface="Söhne"/>
              </a:rPr>
              <a:t>寄存器扫描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Söhne"/>
              </a:rPr>
              <a:t>：检查所有寄存器的内容，查找指向堆的指针。</a:t>
            </a:r>
          </a:p>
          <a:p>
            <a:pPr algn="l"/>
            <a:r>
              <a:rPr lang="zh-CN" altLang="en-US" sz="2000" b="1" i="0" dirty="0">
                <a:solidFill>
                  <a:srgbClr val="374151"/>
                </a:solidFill>
                <a:effectLst/>
                <a:latin typeface="Söhne"/>
              </a:rPr>
              <a:t>栈扫描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Söhne"/>
              </a:rPr>
              <a:t>：从当前堆栈帧（函数调用）开始向下遍历调用栈，查找包含堆指针的局部变量。</a:t>
            </a:r>
          </a:p>
          <a:p>
            <a:pPr algn="l"/>
            <a:r>
              <a:rPr lang="zh-CN" altLang="en-US" sz="2000" b="1" i="0" dirty="0">
                <a:solidFill>
                  <a:srgbClr val="374151"/>
                </a:solidFill>
                <a:effectLst/>
                <a:latin typeface="Söhne"/>
              </a:rPr>
              <a:t>全局区域扫描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Söhne"/>
              </a:rPr>
              <a:t>：遍历程序的全局</a:t>
            </a:r>
            <a:r>
              <a:rPr lang="en-US" altLang="zh-CN" sz="2000" b="0" i="0" dirty="0">
                <a:solidFill>
                  <a:srgbClr val="374151"/>
                </a:solidFill>
                <a:effectLst/>
                <a:latin typeface="Söhne"/>
              </a:rPr>
              <a:t>/</a:t>
            </a:r>
            <a:r>
              <a:rPr lang="zh-CN" altLang="en-US" sz="2000" b="0" i="0" dirty="0">
                <a:solidFill>
                  <a:srgbClr val="374151"/>
                </a:solidFill>
                <a:effectLst/>
                <a:latin typeface="Söhne"/>
              </a:rPr>
              <a:t>静态存储区域，查找包含堆指针的全局变量。</a:t>
            </a:r>
          </a:p>
          <a:p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759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E0EF8636-9082-B041-AB00-AB21A65F15AA}"/>
              </a:ext>
            </a:extLst>
          </p:cNvPr>
          <p:cNvSpPr/>
          <p:nvPr/>
        </p:nvSpPr>
        <p:spPr>
          <a:xfrm>
            <a:off x="7740100" y="236047"/>
            <a:ext cx="2598875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5C496D-EB26-67CD-8F90-FE42BE10E8E0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垃圾收集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04298D-88AD-580C-896D-75B3D6A44212}"/>
              </a:ext>
            </a:extLst>
          </p:cNvPr>
          <p:cNvSpPr txBox="1"/>
          <p:nvPr/>
        </p:nvSpPr>
        <p:spPr>
          <a:xfrm>
            <a:off x="1036461" y="1891880"/>
            <a:ext cx="765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 C/C++</a:t>
            </a:r>
            <a:r>
              <a:rPr lang="zh-CN" altLang="en-US" sz="2400" dirty="0"/>
              <a:t>为什么没有内置的垃圾收集器？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6D34C1-C466-3423-E010-37ED1097B50C}"/>
              </a:ext>
            </a:extLst>
          </p:cNvPr>
          <p:cNvSpPr txBox="1"/>
          <p:nvPr/>
        </p:nvSpPr>
        <p:spPr>
          <a:xfrm>
            <a:off x="880607" y="2640108"/>
            <a:ext cx="10283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性能和控制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C++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被设计为一种高效的语言，它提供了对底层资源的直接控制。显式内存管理使程序员能够精确控制对象的生命周期和内存使用，这对于性能敏感的应用是至关重要的。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zh-CN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确定性和可预测性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：垃圾收集的执行时间通常是不确定的，这可能不适合需要精确资源管理的场景。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zh-CN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兼容性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C++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保持了与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C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语言的向后兼容性。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C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语言也是一种不包含内置垃圾收集的语言，它依赖于手动内存管理。这样的设计使得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C++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能够无缝地与大量现有的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C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代码和库一起工作。</a:t>
            </a: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CAF592-0E49-B8FE-C03A-2872F1390B03}"/>
              </a:ext>
            </a:extLst>
          </p:cNvPr>
          <p:cNvSpPr txBox="1"/>
          <p:nvPr/>
        </p:nvSpPr>
        <p:spPr>
          <a:xfrm>
            <a:off x="1036460" y="5234995"/>
            <a:ext cx="765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A: </a:t>
            </a:r>
            <a:r>
              <a:rPr lang="en-US" altLang="zh-CN" sz="2400" dirty="0" err="1"/>
              <a:t>Mark&amp;Sweep</a:t>
            </a:r>
            <a:r>
              <a:rPr lang="zh-CN" altLang="en-US" sz="2400" dirty="0"/>
              <a:t>垃圾收集器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AC810F-0416-428E-4BEC-59B98FEF4CF7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D0676B9-7982-9863-F986-62F847F57B30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2FACC8B-71C8-D992-09C6-2C0B948CC8BE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0D6937E-CEAF-0A24-B12D-5E69C905750B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FE6A088-8CA0-BCE5-B39A-1C858BBFFF21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1D2D852-3E92-09AF-57D8-37E9F8C619C3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5D32242-3C8A-B9BC-1971-392ECC2CACFD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1A17E2-9954-106F-13F6-1414B51E7AE9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E6146C-A2A1-4FC7-1DC8-7D0EAF8FB2D8}"/>
              </a:ext>
            </a:extLst>
          </p:cNvPr>
          <p:cNvSpPr/>
          <p:nvPr/>
        </p:nvSpPr>
        <p:spPr>
          <a:xfrm>
            <a:off x="7740099" y="707411"/>
            <a:ext cx="1256941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03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1790DAA6-5767-147C-B852-FA5E8ED4576A}"/>
              </a:ext>
            </a:extLst>
          </p:cNvPr>
          <p:cNvSpPr/>
          <p:nvPr/>
        </p:nvSpPr>
        <p:spPr>
          <a:xfrm>
            <a:off x="7740100" y="236047"/>
            <a:ext cx="2598875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CA519A-9B24-0276-628F-9F65620659F7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垃圾收集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0D345B-34A1-1944-3EFF-3852DBC8A7B1}"/>
              </a:ext>
            </a:extLst>
          </p:cNvPr>
          <p:cNvSpPr txBox="1"/>
          <p:nvPr/>
        </p:nvSpPr>
        <p:spPr>
          <a:xfrm>
            <a:off x="1048572" y="1934677"/>
            <a:ext cx="765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A: </a:t>
            </a:r>
            <a:r>
              <a:rPr lang="en-US" altLang="zh-CN" sz="2400" dirty="0" err="1"/>
              <a:t>Mark&amp;Sweep</a:t>
            </a:r>
            <a:r>
              <a:rPr lang="zh-CN" altLang="en-US" sz="2400" dirty="0"/>
              <a:t>垃圾收集器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03041D-6E02-0C3F-328F-3EB24C3A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01" y="3151641"/>
            <a:ext cx="7242745" cy="34703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40924B6-964B-C5A0-610C-FBBB3ABBE562}"/>
              </a:ext>
            </a:extLst>
          </p:cNvPr>
          <p:cNvSpPr txBox="1"/>
          <p:nvPr/>
        </p:nvSpPr>
        <p:spPr>
          <a:xfrm>
            <a:off x="1593543" y="2448298"/>
            <a:ext cx="7653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建立在</a:t>
            </a:r>
            <a:r>
              <a:rPr lang="en-US" altLang="zh-CN" sz="2000" dirty="0"/>
              <a:t>malloc</a:t>
            </a:r>
            <a:r>
              <a:rPr lang="zh-CN" altLang="en-US" sz="2000" dirty="0"/>
              <a:t>包的基础上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91BAA1-D12F-1D27-A7B2-E31A71D166FA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8B2D2B-A10E-5703-588A-FDE3DECD75FE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F0709F8-2B58-1EF9-7621-3C9050D336FF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ED0B3C7-D98A-241C-542E-22BEB2308512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D8B9DA4-D361-A5A7-17D1-33C6A4AD5EB4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599EA10-44C1-283C-3B7B-7367B0FE6A1B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E5F798E-9A8D-2DDB-3E7B-0E44FEDB2F1A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33DA79-ACCB-7FC1-BC85-ABA9AD67C6BB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F4D35C-B0D6-02D2-6E64-7EBC10D09BC5}"/>
              </a:ext>
            </a:extLst>
          </p:cNvPr>
          <p:cNvSpPr/>
          <p:nvPr/>
        </p:nvSpPr>
        <p:spPr>
          <a:xfrm>
            <a:off x="7740099" y="707411"/>
            <a:ext cx="1871986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99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4B1E6262-4A8F-A483-7CE9-C93820753256}"/>
              </a:ext>
            </a:extLst>
          </p:cNvPr>
          <p:cNvSpPr/>
          <p:nvPr/>
        </p:nvSpPr>
        <p:spPr>
          <a:xfrm>
            <a:off x="7740100" y="236047"/>
            <a:ext cx="2598875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B0B408-E357-5A68-83DF-36DB13DB31FE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垃圾收集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B16A3D-7017-F1DC-AAB0-C75922541ADB}"/>
              </a:ext>
            </a:extLst>
          </p:cNvPr>
          <p:cNvSpPr txBox="1"/>
          <p:nvPr/>
        </p:nvSpPr>
        <p:spPr>
          <a:xfrm>
            <a:off x="1048572" y="1934677"/>
            <a:ext cx="765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A: </a:t>
            </a:r>
            <a:r>
              <a:rPr lang="en-US" altLang="zh-CN" sz="2400" dirty="0" err="1"/>
              <a:t>Mark&amp;Sweep</a:t>
            </a:r>
            <a:r>
              <a:rPr lang="zh-CN" altLang="en-US" sz="2400" dirty="0"/>
              <a:t>垃圾收集器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079A8C-E3EC-056B-9337-7C92C3EF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28" y="2638020"/>
            <a:ext cx="9377143" cy="386169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930A642-3E45-A52C-29A7-60B6BDE6207B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AC1064-C2F4-C80C-7BCB-FA16310F3A3F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BA207F5-288C-E13A-C800-A82226BE3742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40CD24C-5D63-BCFF-397B-E96AD891F3C5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D3BB7AC-E4ED-B661-39BC-3D961483FFEA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B8EBAF9-AAC9-822C-2AAC-4D68D3B61E58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29A8E68-75EF-FCD7-3E8D-297EABC0B1EB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9DC35-4BD2-CACB-950B-EC3715BE8B86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97D90EA-C582-93CF-45E9-B0AE984A6114}"/>
              </a:ext>
            </a:extLst>
          </p:cNvPr>
          <p:cNvSpPr/>
          <p:nvPr/>
        </p:nvSpPr>
        <p:spPr>
          <a:xfrm>
            <a:off x="7740099" y="707411"/>
            <a:ext cx="2318300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946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9D7AA79-E793-986C-920D-F60F7EF2475E}"/>
              </a:ext>
            </a:extLst>
          </p:cNvPr>
          <p:cNvSpPr/>
          <p:nvPr/>
        </p:nvSpPr>
        <p:spPr>
          <a:xfrm>
            <a:off x="10338976" y="236047"/>
            <a:ext cx="1554279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DDC313-72AA-66D1-2A7E-60884F9E5A30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内存相关错误大赏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02ABC0-849F-8DB5-6B41-C5E763E46ACB}"/>
              </a:ext>
            </a:extLst>
          </p:cNvPr>
          <p:cNvSpPr txBox="1"/>
          <p:nvPr/>
        </p:nvSpPr>
        <p:spPr>
          <a:xfrm>
            <a:off x="1243574" y="1799395"/>
            <a:ext cx="855216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</a:t>
            </a:r>
            <a:r>
              <a:rPr lang="zh-CN" altLang="en-US" sz="2400" dirty="0"/>
              <a:t>我们已经接触过的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endParaRPr lang="en-US" altLang="zh-CN" sz="1600" dirty="0"/>
          </a:p>
          <a:p>
            <a:pPr lvl="1"/>
            <a:r>
              <a:rPr lang="en-US" altLang="zh-CN" sz="2000" dirty="0"/>
              <a:t>- </a:t>
            </a:r>
            <a:r>
              <a:rPr lang="zh-CN" altLang="en-US" sz="2000" dirty="0"/>
              <a:t>间接引用坏指针：避免裸指针的使用</a:t>
            </a:r>
            <a:endParaRPr lang="en-US" altLang="zh-CN" sz="2000" dirty="0"/>
          </a:p>
          <a:p>
            <a:pPr lvl="1"/>
            <a:endParaRPr lang="en-US" altLang="zh-CN" sz="1600" dirty="0"/>
          </a:p>
          <a:p>
            <a:pPr lvl="1"/>
            <a:r>
              <a:rPr lang="en-US" altLang="zh-CN" sz="2000" dirty="0"/>
              <a:t>- </a:t>
            </a:r>
            <a:r>
              <a:rPr lang="zh-CN" altLang="en-US" sz="2000" dirty="0"/>
              <a:t>引用不存在的变量：返回局部变量</a:t>
            </a:r>
            <a:endParaRPr lang="en-US" altLang="zh-CN" sz="2000" dirty="0"/>
          </a:p>
          <a:p>
            <a:pPr lvl="1"/>
            <a:endParaRPr lang="en-US" altLang="zh-CN" sz="1600" dirty="0"/>
          </a:p>
          <a:p>
            <a:pPr lvl="1"/>
            <a:r>
              <a:rPr lang="en-US" altLang="zh-CN" sz="2000" dirty="0"/>
              <a:t>- </a:t>
            </a:r>
            <a:r>
              <a:rPr lang="zh-CN" altLang="en-US" sz="2000" dirty="0"/>
              <a:t>弄混指针和指向对象</a:t>
            </a:r>
            <a:endParaRPr lang="en-US" altLang="zh-CN" sz="2000" dirty="0"/>
          </a:p>
          <a:p>
            <a:pPr lvl="1"/>
            <a:r>
              <a:rPr lang="en-US" altLang="zh-CN" sz="2000" dirty="0"/>
              <a:t>        - </a:t>
            </a:r>
            <a:r>
              <a:rPr lang="zh-CN" altLang="en-US" sz="2000" dirty="0"/>
              <a:t>弄混指针和指向对象的大小：在</a:t>
            </a:r>
            <a:r>
              <a:rPr lang="en-US" altLang="zh-CN" sz="2000" dirty="0"/>
              <a:t>malloc</a:t>
            </a:r>
            <a:r>
              <a:rPr lang="zh-CN" altLang="en-US" sz="2000" dirty="0"/>
              <a:t>时可能出现问题！</a:t>
            </a:r>
            <a:endParaRPr lang="en-US" altLang="zh-CN" sz="2000" dirty="0"/>
          </a:p>
          <a:p>
            <a:pPr lvl="1"/>
            <a:r>
              <a:rPr lang="en-US" altLang="zh-CN" sz="2000" dirty="0"/>
              <a:t>        - </a:t>
            </a:r>
            <a:r>
              <a:rPr lang="zh-CN" altLang="en-US" sz="2000" dirty="0"/>
              <a:t>引用指针而非对象：程序不会显式报错，会很危险！</a:t>
            </a:r>
            <a:endParaRPr lang="en-US" altLang="zh-CN" sz="2000" dirty="0"/>
          </a:p>
          <a:p>
            <a:pPr lvl="1"/>
            <a:endParaRPr lang="en-US" altLang="zh-CN" sz="1600" dirty="0"/>
          </a:p>
          <a:p>
            <a:pPr lvl="1"/>
            <a:r>
              <a:rPr lang="en-US" altLang="zh-CN" sz="2000" dirty="0"/>
              <a:t>- </a:t>
            </a:r>
            <a:r>
              <a:rPr lang="zh-CN" altLang="en-US" sz="2000" dirty="0"/>
              <a:t>指针运算：</a:t>
            </a:r>
            <a:r>
              <a:rPr lang="en-US" altLang="zh-CN" sz="2000" dirty="0" err="1"/>
              <a:t>ptr</a:t>
            </a:r>
            <a:r>
              <a:rPr lang="en-US" altLang="zh-CN" sz="2000" dirty="0"/>
              <a:t>++</a:t>
            </a:r>
          </a:p>
          <a:p>
            <a:pPr lvl="1"/>
            <a:endParaRPr lang="en-US" altLang="zh-CN" sz="1600" dirty="0"/>
          </a:p>
          <a:p>
            <a:pPr lvl="1"/>
            <a:r>
              <a:rPr lang="en-US" altLang="zh-CN" sz="2000" dirty="0"/>
              <a:t>- </a:t>
            </a:r>
            <a:r>
              <a:rPr lang="zh-CN" altLang="en-US" sz="2000" dirty="0"/>
              <a:t>引起内存泄漏：要记得</a:t>
            </a:r>
            <a:r>
              <a:rPr lang="en-US" altLang="zh-CN" sz="2000" dirty="0"/>
              <a:t>delete/free</a:t>
            </a:r>
          </a:p>
          <a:p>
            <a:pPr lvl="1"/>
            <a:endParaRPr lang="en-US" altLang="zh-CN" sz="1600" dirty="0"/>
          </a:p>
          <a:p>
            <a:pPr lvl="1"/>
            <a:r>
              <a:rPr lang="en-US" altLang="zh-CN" sz="2000" dirty="0"/>
              <a:t>- </a:t>
            </a:r>
            <a:r>
              <a:rPr lang="zh-CN" altLang="en-US" sz="2000" dirty="0"/>
              <a:t>栈缓冲区溢出：</a:t>
            </a:r>
            <a:r>
              <a:rPr lang="en-US" altLang="zh-CN" sz="2000" dirty="0"/>
              <a:t>gets</a:t>
            </a:r>
            <a:r>
              <a:rPr lang="zh-CN" altLang="en-US" sz="2000" dirty="0"/>
              <a:t>？使用更安全的函数！（</a:t>
            </a:r>
            <a:r>
              <a:rPr lang="en-US" altLang="zh-CN" sz="2000" dirty="0" err="1"/>
              <a:t>fgets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scanf</a:t>
            </a:r>
            <a:r>
              <a:rPr lang="zh-CN" altLang="en-US" sz="2000" dirty="0"/>
              <a:t>等）</a:t>
            </a:r>
            <a:endParaRPr lang="en-US" altLang="zh-CN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491855-FF91-883B-F441-07FDA092AA1B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734541D-F395-3675-50F3-525C58572503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FAB2821-376E-163A-873F-33C671ECD52B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09606B7-9881-8B08-4218-1A97333E9A0A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3806C24-A1B8-0C7B-D10E-23DD55CB61BE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035D703-9A39-8F56-984D-0C97A208F20D}"/>
              </a:ext>
            </a:extLst>
          </p:cNvPr>
          <p:cNvSpPr/>
          <p:nvPr/>
        </p:nvSpPr>
        <p:spPr>
          <a:xfrm>
            <a:off x="10338976" y="708447"/>
            <a:ext cx="168727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5EDEF6E-E058-1EF0-6049-07EFC6C748CC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5CCB83F-4A25-79FA-E612-BB7C89558865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65F2BB-D4D2-88A2-469F-EFA3B9E01B63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2723531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AF09455-1E47-29D7-8CE1-17F666F60DB3}"/>
              </a:ext>
            </a:extLst>
          </p:cNvPr>
          <p:cNvSpPr/>
          <p:nvPr/>
        </p:nvSpPr>
        <p:spPr>
          <a:xfrm>
            <a:off x="10338976" y="236047"/>
            <a:ext cx="1554279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A39A89-4801-B825-5A53-128A761654F5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内存相关错误大赏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E3E28D-B2DA-8CB8-62A1-F80E751E7D98}"/>
              </a:ext>
            </a:extLst>
          </p:cNvPr>
          <p:cNvSpPr txBox="1"/>
          <p:nvPr/>
        </p:nvSpPr>
        <p:spPr>
          <a:xfrm>
            <a:off x="1269880" y="2115917"/>
            <a:ext cx="413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</a:t>
            </a:r>
            <a:r>
              <a:rPr lang="zh-CN" altLang="en-US" sz="2400" dirty="0"/>
              <a:t>错位错误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E90089-A23E-5757-EC7A-B2B4B500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46" y="2894639"/>
            <a:ext cx="7145172" cy="325491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AD2B6DB-96FD-6F2C-5520-3298ACC41256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747C3A1-E2CE-FBAE-312B-17D5FFE43133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8377256-CB0D-F128-D28B-C8D830DB71AF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FCF6683-E7C9-7E6D-BF21-7C52AF062486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83E7FB2-AD3A-D818-7977-BC1AC1125BA3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75BB00A-5EF8-D95B-8367-34C7E20F3EF1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301642-0342-D1AB-FB39-45E6DCF0F1DC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ACDB4B-4694-8D87-D881-81D5680A0FCB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144763-0577-965E-B1D3-94691C5E2E10}"/>
              </a:ext>
            </a:extLst>
          </p:cNvPr>
          <p:cNvSpPr/>
          <p:nvPr/>
        </p:nvSpPr>
        <p:spPr>
          <a:xfrm>
            <a:off x="10338976" y="708447"/>
            <a:ext cx="633822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86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AFA7849E-8004-EA9F-8F92-7E21479EF7C5}"/>
              </a:ext>
            </a:extLst>
          </p:cNvPr>
          <p:cNvSpPr/>
          <p:nvPr/>
        </p:nvSpPr>
        <p:spPr>
          <a:xfrm>
            <a:off x="10338976" y="236047"/>
            <a:ext cx="1554279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BAF8EE-904A-9549-6EB2-7CD3349FBC3E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内存相关错误大赏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206C17-3DB3-F6CC-EDBD-0A787A22D6FA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内存相关错误大赏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9D0E70-69A4-3788-0EFB-0AE27D6EF853}"/>
              </a:ext>
            </a:extLst>
          </p:cNvPr>
          <p:cNvSpPr txBox="1"/>
          <p:nvPr/>
        </p:nvSpPr>
        <p:spPr>
          <a:xfrm>
            <a:off x="1269880" y="2115917"/>
            <a:ext cx="413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</a:t>
            </a:r>
            <a:r>
              <a:rPr lang="zh-CN" altLang="en-US" sz="2400" dirty="0"/>
              <a:t>引用已经释放的变量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541F5D-6442-78B1-83DB-2099CFE6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221" y="2834718"/>
            <a:ext cx="6337822" cy="378723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DD8BD4D-6B86-6EA5-4597-31B9C7909B41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61C9689-7257-D8F0-9CD3-E2476AE4F315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9A43D7C-B17C-8DB0-5E36-39076C9BB9F9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028F16B-F826-38BD-E167-50F1CA2F1084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17F24D8-73EE-8069-5479-0DE277180BC4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BC8E9E3-6649-8A20-18CE-E16888AE345B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55C30AA-D077-3A3D-3A39-61A98B1343C0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703B0B4-2BA3-CFC8-0440-C05F23D316D9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865EDF-6202-644B-EFE8-B7F952F46BB1}"/>
              </a:ext>
            </a:extLst>
          </p:cNvPr>
          <p:cNvSpPr/>
          <p:nvPr/>
        </p:nvSpPr>
        <p:spPr>
          <a:xfrm>
            <a:off x="10338975" y="708447"/>
            <a:ext cx="1210763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5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4891A3E-0B9D-D545-090A-B625CF8BCF9E}"/>
              </a:ext>
            </a:extLst>
          </p:cNvPr>
          <p:cNvSpPr/>
          <p:nvPr/>
        </p:nvSpPr>
        <p:spPr>
          <a:xfrm>
            <a:off x="423893" y="236047"/>
            <a:ext cx="2319307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6E778E3-D2E9-9C91-AD07-822C3A8A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98" y="3153422"/>
            <a:ext cx="3588018" cy="334735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7938C83-F1FC-7411-72C3-BFC2A415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0"/>
          <a:stretch/>
        </p:blipFill>
        <p:spPr>
          <a:xfrm>
            <a:off x="6351989" y="3153422"/>
            <a:ext cx="4732526" cy="33473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8FA8FF-0885-A678-C280-80B130A6D255}"/>
              </a:ext>
            </a:extLst>
          </p:cNvPr>
          <p:cNvSpPr txBox="1"/>
          <p:nvPr/>
        </p:nvSpPr>
        <p:spPr>
          <a:xfrm>
            <a:off x="741813" y="1435183"/>
            <a:ext cx="429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共享对象</a:t>
            </a:r>
            <a:r>
              <a:rPr lang="en-US" altLang="zh-CN" sz="3200" dirty="0"/>
              <a:t>&amp;</a:t>
            </a:r>
            <a:r>
              <a:rPr lang="zh-CN" altLang="en-US" sz="3200" dirty="0"/>
              <a:t>私有对象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910EA0-672F-F422-CA6E-44BB7CDDD61A}"/>
              </a:ext>
            </a:extLst>
          </p:cNvPr>
          <p:cNvSpPr txBox="1"/>
          <p:nvPr/>
        </p:nvSpPr>
        <p:spPr>
          <a:xfrm>
            <a:off x="741813" y="2341245"/>
            <a:ext cx="6679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在读取时相同，再写入时私有对象具有</a:t>
            </a:r>
            <a:r>
              <a:rPr lang="zh-CN" altLang="en-US" sz="2000" b="1" dirty="0"/>
              <a:t>私有的写时复制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10EE3D-7687-AB9F-381B-317E1F01687C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9D3287-0A13-9794-57B4-F26985B82F4C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81D4F25-4700-9F29-8D75-1D768AF29181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B7A13C0-C342-4CB4-97C3-D009C6B094D9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1A0CAA9-28D9-2EAC-9993-8A0365B712A2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91E6D56-26DA-21C9-1E86-CC64A68C76E5}"/>
              </a:ext>
            </a:extLst>
          </p:cNvPr>
          <p:cNvSpPr/>
          <p:nvPr/>
        </p:nvSpPr>
        <p:spPr>
          <a:xfrm>
            <a:off x="423894" y="708447"/>
            <a:ext cx="588478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4897526-00E2-71F6-D618-9DF95BF150B0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D1CD253-1BFA-404A-6AEB-0D0FE866C18C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33DD4BF-3EBD-3248-7523-10EB8A902ECF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174289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0F8C1928-EEDE-6F4C-E9CD-E3F899188B87}"/>
              </a:ext>
            </a:extLst>
          </p:cNvPr>
          <p:cNvSpPr/>
          <p:nvPr/>
        </p:nvSpPr>
        <p:spPr>
          <a:xfrm>
            <a:off x="423893" y="236047"/>
            <a:ext cx="2319307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1630ED-4FA1-A3EA-619D-7E8A48D8FAAF}"/>
              </a:ext>
            </a:extLst>
          </p:cNvPr>
          <p:cNvSpPr txBox="1"/>
          <p:nvPr/>
        </p:nvSpPr>
        <p:spPr>
          <a:xfrm>
            <a:off x="741813" y="1435183"/>
            <a:ext cx="429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应用：</a:t>
            </a:r>
            <a:r>
              <a:rPr lang="en-US" altLang="zh-CN" sz="3200" dirty="0"/>
              <a:t>fork</a:t>
            </a:r>
            <a:r>
              <a:rPr lang="zh-CN" altLang="en-US" sz="3200" dirty="0"/>
              <a:t>函数</a:t>
            </a: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053C2E0C-1439-5123-4DCF-9261B6FFD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0"/>
          <a:stretch/>
        </p:blipFill>
        <p:spPr>
          <a:xfrm>
            <a:off x="4883530" y="1618258"/>
            <a:ext cx="6566657" cy="46446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C7F40A-40DD-F3E0-3074-1AB1630F51C9}"/>
              </a:ext>
            </a:extLst>
          </p:cNvPr>
          <p:cNvSpPr txBox="1"/>
          <p:nvPr/>
        </p:nvSpPr>
        <p:spPr>
          <a:xfrm>
            <a:off x="669842" y="3088730"/>
            <a:ext cx="3510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</a:t>
            </a:r>
            <a:r>
              <a:rPr lang="zh-CN" altLang="en-US" sz="2400" dirty="0"/>
              <a:t>只创建数据结构，并标记为只读</a:t>
            </a:r>
            <a:endParaRPr lang="en-US" altLang="zh-CN" sz="2400" dirty="0"/>
          </a:p>
          <a:p>
            <a:endParaRPr lang="en-US" altLang="zh-CN" sz="2400" b="1" dirty="0"/>
          </a:p>
          <a:p>
            <a:r>
              <a:rPr lang="en-US" altLang="zh-CN" sz="2400" b="1" dirty="0"/>
              <a:t>-</a:t>
            </a:r>
            <a:r>
              <a:rPr lang="zh-CN" altLang="en-US" sz="2400" dirty="0"/>
              <a:t>对应相同的物理内存</a:t>
            </a:r>
            <a:endParaRPr lang="zh-CN" altLang="en-US" sz="2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35CF43-9C99-CC29-42D9-F804E73B90BC}"/>
              </a:ext>
            </a:extLst>
          </p:cNvPr>
          <p:cNvSpPr/>
          <p:nvPr/>
        </p:nvSpPr>
        <p:spPr>
          <a:xfrm>
            <a:off x="7434943" y="3429000"/>
            <a:ext cx="373743" cy="2576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8A2265AD-C016-477C-F356-DC931A771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8" t="41595" r="55235" b="54956"/>
          <a:stretch/>
        </p:blipFill>
        <p:spPr>
          <a:xfrm>
            <a:off x="7419975" y="2810809"/>
            <a:ext cx="403678" cy="163285"/>
          </a:xfrm>
          <a:prstGeom prst="rect">
            <a:avLst/>
          </a:prstGeom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875B48F2-9CB6-0018-5779-FEA19BEFC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</a:blip>
          <a:srcRect l="38618" t="41595" r="55235" b="54956"/>
          <a:stretch/>
        </p:blipFill>
        <p:spPr>
          <a:xfrm>
            <a:off x="7424732" y="3523344"/>
            <a:ext cx="403678" cy="163285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0CDC1D37-70AA-BDC8-C2E8-45450FF71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</a:blip>
          <a:srcRect l="38618" t="41595" r="55235" b="54956"/>
          <a:stretch/>
        </p:blipFill>
        <p:spPr>
          <a:xfrm>
            <a:off x="9106575" y="3802702"/>
            <a:ext cx="403678" cy="1632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AF3F0F1-AF5D-D46E-990B-2CC8B0069E41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5C288AB-B3C6-85B1-01E9-E85A7ACFE798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26B7F4C-33BD-C756-FED7-74580D62DF1F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EA1AAE1-1F4A-C882-1D5E-C980D6BAEE52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9BFD712-B492-0426-AF90-2E0A31ADC746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283431F-213D-877E-B5C3-4108C16CC6B7}"/>
              </a:ext>
            </a:extLst>
          </p:cNvPr>
          <p:cNvSpPr/>
          <p:nvPr/>
        </p:nvSpPr>
        <p:spPr>
          <a:xfrm>
            <a:off x="423893" y="708447"/>
            <a:ext cx="913235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E270710-7D96-5E29-FED6-FE4E4764D319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4B539B6-F7AF-62D8-B3EE-6E978C6591C2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DA2890-6CFD-B5C7-5D85-F0DB9787F4CC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113243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1.04167E-6 0.00023 C 0.01302 -0.00162 0.0181 -0.0037 0.03008 -0.00093 C 0.03125 -0.00046 0.03229 0.00069 0.03346 0.00162 C 0.0362 0.00787 0.03724 0.00972 0.03919 0.01968 C 0.03945 0.0213 0.03958 0.02315 0.03998 0.02454 C 0.04623 0.04745 0.03984 0.02083 0.04388 0.03773 C 0.04466 0.04514 0.04531 0.04931 0.04531 0.05671 C 0.04531 0.06157 0.04505 0.06667 0.04479 0.07176 C 0.04466 0.07569 0.04401 0.07894 0.04297 0.08264 C 0.04245 0.08449 0.04206 0.08657 0.04128 0.08819 C 0.03945 0.09167 0.03737 0.09468 0.03529 0.09769 C 0.03464 0.09838 0.03412 0.09954 0.03346 0.1 C 0.03281 0.10046 0.03203 0.10046 0.03138 0.10093 C 0.02826 0.10208 0.02787 0.10278 0.02487 0.10486 C 0.02227 0.10417 0.01914 0.10324 0.01654 0.10324 C 0.01432 0.10324 0.01224 0.1037 0.01003 0.10394 C 0.00781 0.1044 0.00547 0.10486 0.00313 0.10556 C -0.00013 0.10625 0.00182 0.10625 0.00052 0.10625 L -1.04167E-6 0.10394 L -0.00065 0.10556 " pathEditMode="relative" rAng="0" ptsTypes="AA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81B62DA-3992-3BCA-1788-8CDDB762BB98}"/>
              </a:ext>
            </a:extLst>
          </p:cNvPr>
          <p:cNvSpPr/>
          <p:nvPr/>
        </p:nvSpPr>
        <p:spPr>
          <a:xfrm>
            <a:off x="423893" y="236047"/>
            <a:ext cx="2319307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EA7910-02C9-71B0-B744-F5E8BEAB96F2}"/>
              </a:ext>
            </a:extLst>
          </p:cNvPr>
          <p:cNvSpPr txBox="1"/>
          <p:nvPr/>
        </p:nvSpPr>
        <p:spPr>
          <a:xfrm>
            <a:off x="697008" y="1173509"/>
            <a:ext cx="429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应用：</a:t>
            </a:r>
            <a:r>
              <a:rPr lang="en-US" altLang="zh-CN" sz="3600" dirty="0" err="1"/>
              <a:t>execve</a:t>
            </a:r>
            <a:r>
              <a:rPr lang="zh-CN" altLang="en-US" sz="3600" dirty="0"/>
              <a:t>函数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4DC904C-7203-DC2D-33F3-01435B0CD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657" y="1236202"/>
            <a:ext cx="5891598" cy="49793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2B0FAF-3174-3526-BFBC-3916B882A5D6}"/>
              </a:ext>
            </a:extLst>
          </p:cNvPr>
          <p:cNvSpPr txBox="1"/>
          <p:nvPr/>
        </p:nvSpPr>
        <p:spPr>
          <a:xfrm>
            <a:off x="866997" y="2084006"/>
            <a:ext cx="3510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- </a:t>
            </a:r>
            <a:r>
              <a:rPr lang="zh-CN" altLang="en-US" sz="2400" b="1" dirty="0"/>
              <a:t>删除已存在的用户区域</a:t>
            </a:r>
            <a:endParaRPr lang="en-US" altLang="zh-CN" sz="2400" b="1" dirty="0"/>
          </a:p>
          <a:p>
            <a:r>
              <a:rPr lang="en-US" altLang="zh-CN" sz="2400" b="1" dirty="0"/>
              <a:t>- </a:t>
            </a:r>
            <a:r>
              <a:rPr lang="zh-CN" altLang="en-US" sz="2400" b="1" dirty="0"/>
              <a:t>映射私有区域</a:t>
            </a:r>
            <a:endParaRPr lang="en-US" altLang="zh-CN" sz="2400" b="1" dirty="0"/>
          </a:p>
          <a:p>
            <a:r>
              <a:rPr lang="en-US" altLang="zh-CN" sz="2400" b="1" dirty="0"/>
              <a:t>- </a:t>
            </a:r>
            <a:r>
              <a:rPr lang="zh-CN" altLang="en-US" sz="2400" b="1" dirty="0"/>
              <a:t>映射共享区域</a:t>
            </a:r>
            <a:endParaRPr lang="en-US" altLang="zh-CN" sz="2400" b="1" dirty="0"/>
          </a:p>
          <a:p>
            <a:r>
              <a:rPr lang="en-US" altLang="zh-CN" sz="2400" b="1" dirty="0"/>
              <a:t>- </a:t>
            </a:r>
            <a:r>
              <a:rPr lang="zh-CN" altLang="en-US" sz="2400" b="1" dirty="0"/>
              <a:t>设置</a:t>
            </a:r>
            <a:r>
              <a:rPr lang="en-US" altLang="zh-CN" sz="2400" b="1" dirty="0"/>
              <a:t>PC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B53FD1-04D3-84F5-4D46-AF20E06674F4}"/>
              </a:ext>
            </a:extLst>
          </p:cNvPr>
          <p:cNvSpPr txBox="1"/>
          <p:nvPr/>
        </p:nvSpPr>
        <p:spPr>
          <a:xfrm>
            <a:off x="697008" y="3917832"/>
            <a:ext cx="51047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</a:t>
            </a:r>
            <a:r>
              <a:rPr lang="zh-CN" altLang="en-US" sz="2400" dirty="0"/>
              <a:t>加载过程中不会创建新页，页表不变</a:t>
            </a:r>
          </a:p>
          <a:p>
            <a:r>
              <a:rPr lang="zh-CN" altLang="en-US" sz="2400" dirty="0"/>
              <a:t>先修改 </a:t>
            </a:r>
            <a:r>
              <a:rPr lang="en-US" altLang="zh-CN" sz="2400" dirty="0" err="1"/>
              <a:t>vm_area</a:t>
            </a:r>
            <a:r>
              <a:rPr lang="en-US" altLang="zh-CN" sz="2400" dirty="0"/>
              <a:t> list</a:t>
            </a:r>
          </a:p>
          <a:p>
            <a:r>
              <a:rPr lang="en-US" altLang="zh-CN" sz="2400" dirty="0"/>
              <a:t>- </a:t>
            </a:r>
            <a:r>
              <a:rPr lang="zh-CN" altLang="en-US" sz="2400" dirty="0"/>
              <a:t>进程访问对应页（如访问栈、从 </a:t>
            </a:r>
            <a:r>
              <a:rPr lang="en-US" altLang="zh-CN" sz="2400" dirty="0"/>
              <a:t>.text </a:t>
            </a:r>
            <a:r>
              <a:rPr lang="zh-CN" altLang="en-US" sz="2400" dirty="0"/>
              <a:t>段取指令）时引起 </a:t>
            </a:r>
            <a:r>
              <a:rPr lang="en-US" altLang="zh-CN" sz="2400" dirty="0"/>
              <a:t>page fault, </a:t>
            </a:r>
            <a:r>
              <a:rPr lang="zh-CN" altLang="en-US" sz="2400" dirty="0"/>
              <a:t>再创建物理页并更新页表</a:t>
            </a:r>
          </a:p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AD8655-ECB8-E79E-BD82-293960EA33A9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B2027D-76D6-1D6E-9918-C5F1FE9317AA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9F98692-5AB3-4DEA-1E34-83E07C62C84C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24C6D28-64C2-A8FE-92AF-6E8C1C72298A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7695716-3B7F-894B-AF95-810E820E703E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C11739-2F1F-FC6A-47F7-1A4A62D0E896}"/>
              </a:ext>
            </a:extLst>
          </p:cNvPr>
          <p:cNvSpPr/>
          <p:nvPr/>
        </p:nvSpPr>
        <p:spPr>
          <a:xfrm>
            <a:off x="423894" y="708447"/>
            <a:ext cx="1232550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0C4C56A-BC18-3D1E-A123-1B9DE2C18B8D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B0973C0-239E-C7A3-43BA-116328158662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64B493-8A23-CC9B-4B4C-4432CE798892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130463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1A3AB493-21FF-2856-F5AD-8CCC322DC9E4}"/>
              </a:ext>
            </a:extLst>
          </p:cNvPr>
          <p:cNvSpPr/>
          <p:nvPr/>
        </p:nvSpPr>
        <p:spPr>
          <a:xfrm>
            <a:off x="423893" y="236047"/>
            <a:ext cx="2319307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D1DF0B-D48F-2880-6FB0-5F3278A940C0}"/>
              </a:ext>
            </a:extLst>
          </p:cNvPr>
          <p:cNvSpPr txBox="1"/>
          <p:nvPr/>
        </p:nvSpPr>
        <p:spPr>
          <a:xfrm>
            <a:off x="697008" y="1173509"/>
            <a:ext cx="429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应用：</a:t>
            </a:r>
            <a:r>
              <a:rPr lang="en-US" altLang="zh-CN" sz="3600" dirty="0"/>
              <a:t>Swapping</a:t>
            </a:r>
            <a:endParaRPr lang="zh-CN" altLang="en-US" sz="3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AD7314-AA39-1C1A-9A98-F784AF78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56" y="2094761"/>
            <a:ext cx="7913687" cy="44248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F8179E2-E731-D2FD-B04F-664DBE988447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E0B324F-F119-BC60-379B-3A2396C7412B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2D0EA44-8754-D95F-A8F4-457C802F82BA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05494E-19D8-0D66-04BC-0DFC9F806521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B1E531B-9BB8-8FCF-6342-3518972E151F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88722F-3E62-FDBC-CEC7-F41EB6BD2D66}"/>
              </a:ext>
            </a:extLst>
          </p:cNvPr>
          <p:cNvSpPr/>
          <p:nvPr/>
        </p:nvSpPr>
        <p:spPr>
          <a:xfrm>
            <a:off x="423893" y="708447"/>
            <a:ext cx="1552670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CCF580C-A079-EE01-5EF2-873DF1A615DD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1E5785C-A191-875C-EE9E-0B1B7F43D5DA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0BF472B-5A37-906C-24FE-A721E280CFA9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206671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61CA87E-7E81-7CF3-5923-837E2EF7DCA2}"/>
              </a:ext>
            </a:extLst>
          </p:cNvPr>
          <p:cNvSpPr/>
          <p:nvPr/>
        </p:nvSpPr>
        <p:spPr>
          <a:xfrm>
            <a:off x="423893" y="236047"/>
            <a:ext cx="2319307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D1DF0B-D48F-2880-6FB0-5F3278A940C0}"/>
              </a:ext>
            </a:extLst>
          </p:cNvPr>
          <p:cNvSpPr txBox="1"/>
          <p:nvPr/>
        </p:nvSpPr>
        <p:spPr>
          <a:xfrm>
            <a:off x="697008" y="1173509"/>
            <a:ext cx="429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应用：</a:t>
            </a:r>
            <a:r>
              <a:rPr lang="en-US" altLang="zh-CN" sz="3600" dirty="0"/>
              <a:t>Swapping</a:t>
            </a:r>
            <a:endParaRPr lang="zh-CN" alt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3BAD6B-FA27-B139-65BF-FDC9E4E424B3}"/>
              </a:ext>
            </a:extLst>
          </p:cNvPr>
          <p:cNvSpPr txBox="1"/>
          <p:nvPr/>
        </p:nvSpPr>
        <p:spPr>
          <a:xfrm>
            <a:off x="1335314" y="2042605"/>
            <a:ext cx="98769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Q: </a:t>
            </a:r>
            <a:r>
              <a:rPr lang="zh-CN" altLang="en-US" sz="2800" dirty="0"/>
              <a:t>用户进程在不断地创建物理页，但</a:t>
            </a:r>
            <a:r>
              <a:rPr lang="zh-CN" altLang="en-US" sz="2800" b="1" dirty="0"/>
              <a:t>物理内存大小有限</a:t>
            </a:r>
          </a:p>
          <a:p>
            <a:endParaRPr lang="en-US" altLang="zh-CN" sz="2400" dirty="0"/>
          </a:p>
          <a:p>
            <a:r>
              <a:rPr lang="en-US" altLang="zh-CN" sz="2400" dirty="0"/>
              <a:t>- </a:t>
            </a:r>
            <a:r>
              <a:rPr lang="zh-CN" altLang="en-US" sz="2400" dirty="0"/>
              <a:t>在 </a:t>
            </a:r>
            <a:r>
              <a:rPr lang="en-US" altLang="zh-CN" sz="2400" dirty="0"/>
              <a:t>disk </a:t>
            </a:r>
            <a:r>
              <a:rPr lang="zh-CN" altLang="en-US" sz="2400" dirty="0"/>
              <a:t>内开辟一块空间，暂时将不够存的页放在这里</a:t>
            </a:r>
            <a:endParaRPr lang="en-US" altLang="zh-CN" sz="2400" dirty="0"/>
          </a:p>
          <a:p>
            <a:endParaRPr lang="zh-CN" altLang="en-US" dirty="0"/>
          </a:p>
          <a:p>
            <a:r>
              <a:rPr lang="en-US" altLang="zh-CN" sz="2400" dirty="0"/>
              <a:t>- </a:t>
            </a:r>
            <a:r>
              <a:rPr lang="zh-CN" altLang="en-US" sz="2400" dirty="0"/>
              <a:t>希望在物理内存中放置被经常访问的页 ⟹最近最少使用（</a:t>
            </a:r>
            <a:r>
              <a:rPr lang="en-US" altLang="zh-CN" sz="2400" dirty="0"/>
              <a:t>LRU</a:t>
            </a:r>
            <a:r>
              <a:rPr lang="zh-CN" altLang="en-US" sz="2400" dirty="0"/>
              <a:t>）算法、时钟算法或其他更复杂的算法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en-US" altLang="zh-CN" sz="2400" dirty="0"/>
              <a:t>- </a:t>
            </a:r>
            <a:r>
              <a:rPr lang="zh-CN" altLang="en-US" sz="2400" dirty="0"/>
              <a:t>如果交换后发生缺页中断，操作系统必须从磁盘的交换空间中检索这个页面，并将其重新加载到物理内存中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en-US" altLang="zh-CN" sz="2400" b="0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交换操作涉及磁盘 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Söhne"/>
              </a:rPr>
              <a:t>I/O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，比直接从物理内存访问数据要慢得多。因此，频繁的交换会严重影响系统性能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CA9C38-22F8-8DC6-246D-5D8EB7D3BBC3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D76D54F-1B5F-F97C-D2B5-B8957DC043D8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A268FBD-1DB3-BE01-B7D1-FC05BCBDE41A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16B6500-F92A-D485-727E-233538F0B758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083F552-9612-F025-6AFA-C48234652D76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8ABE7A-C737-BB36-7AA4-E08F1769F3C2}"/>
              </a:ext>
            </a:extLst>
          </p:cNvPr>
          <p:cNvSpPr/>
          <p:nvPr/>
        </p:nvSpPr>
        <p:spPr>
          <a:xfrm>
            <a:off x="423892" y="708447"/>
            <a:ext cx="1938307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B40E4EF-ED31-C817-EC7E-7EB01412FA90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2FF4229-D4AB-2DEF-65E7-9735F3C0C21E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694D82-E74A-9F01-BF74-027CB48868BD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53A811BF-4CFA-155E-D05A-6B944F627502}"/>
              </a:ext>
            </a:extLst>
          </p:cNvPr>
          <p:cNvSpPr/>
          <p:nvPr/>
        </p:nvSpPr>
        <p:spPr>
          <a:xfrm>
            <a:off x="423893" y="236047"/>
            <a:ext cx="2319307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F9B148-543C-40DD-CB2A-4095740637A6}"/>
              </a:ext>
            </a:extLst>
          </p:cNvPr>
          <p:cNvSpPr txBox="1"/>
          <p:nvPr/>
        </p:nvSpPr>
        <p:spPr>
          <a:xfrm>
            <a:off x="697008" y="1173509"/>
            <a:ext cx="429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实现：</a:t>
            </a:r>
            <a:r>
              <a:rPr lang="en-US" altLang="zh-CN" sz="3600" dirty="0" err="1"/>
              <a:t>mmap</a:t>
            </a:r>
            <a:r>
              <a:rPr lang="zh-CN" altLang="en-US" sz="3600" dirty="0"/>
              <a:t>函数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EC111F-CF1F-C65A-E05D-319817D2D0FE}"/>
              </a:ext>
            </a:extLst>
          </p:cNvPr>
          <p:cNvSpPr txBox="1"/>
          <p:nvPr/>
        </p:nvSpPr>
        <p:spPr>
          <a:xfrm>
            <a:off x="756449" y="2185571"/>
            <a:ext cx="5791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flags</a:t>
            </a:r>
            <a:r>
              <a:rPr lang="zh-CN" altLang="en-US" sz="2400" dirty="0"/>
              <a:t>描述被映射对象</a:t>
            </a:r>
            <a:endParaRPr lang="en-US" altLang="zh-CN" sz="2400" dirty="0"/>
          </a:p>
          <a:p>
            <a:r>
              <a:rPr lang="zh-CN" altLang="en-US" dirty="0"/>
              <a:t>共享</a:t>
            </a:r>
            <a:r>
              <a:rPr lang="en-US" altLang="zh-CN" dirty="0"/>
              <a:t>or</a:t>
            </a:r>
            <a:r>
              <a:rPr lang="zh-CN" altLang="en-US" dirty="0"/>
              <a:t>私有？ 匿名</a:t>
            </a:r>
            <a:r>
              <a:rPr lang="en-US" altLang="zh-CN" dirty="0"/>
              <a:t>or</a:t>
            </a:r>
            <a:r>
              <a:rPr lang="zh-CN" altLang="en-US" dirty="0"/>
              <a:t>普通？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/>
              <a:t>- </a:t>
            </a:r>
            <a:r>
              <a:rPr lang="en-US" altLang="zh-CN" sz="2400" dirty="0" err="1"/>
              <a:t>prot</a:t>
            </a:r>
            <a:r>
              <a:rPr lang="zh-CN" altLang="en-US" sz="2400" dirty="0"/>
              <a:t>描述新虚拟内存区域的访问权限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EE197E2-74FE-1785-DD7D-4BAFDDF2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52" y="3761440"/>
            <a:ext cx="6132901" cy="1482036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E6CA089C-8AC1-1B67-3B84-23A63A2E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47" y="5197117"/>
            <a:ext cx="6084207" cy="123631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795D127-7951-F785-780F-CB7E40446A43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E66764B-967D-F500-36EE-8C3A5ED60B2E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EE05AA6-3699-9050-0C01-6774426648FC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002E3D-F370-1A64-1BAC-7A4283D1CBA0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6D04839-17E4-DA87-701B-49EE8D0988AD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2F973E-40BA-5036-BCE2-140E4FBEDB79}"/>
              </a:ext>
            </a:extLst>
          </p:cNvPr>
          <p:cNvSpPr/>
          <p:nvPr/>
        </p:nvSpPr>
        <p:spPr>
          <a:xfrm>
            <a:off x="423893" y="708447"/>
            <a:ext cx="2186857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25BC1A6-08D5-3206-DDD1-800B5F958FDA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3B1EFF9-95E2-5984-9FE4-28A434848DBE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841788-34E6-F7A7-E3C5-9598B453145E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397495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1A4296F0-085F-BFA4-7EB9-3599446E0AFD}"/>
              </a:ext>
            </a:extLst>
          </p:cNvPr>
          <p:cNvSpPr/>
          <p:nvPr/>
        </p:nvSpPr>
        <p:spPr>
          <a:xfrm>
            <a:off x="2743200" y="235940"/>
            <a:ext cx="4996901" cy="472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2E236E-2D90-217F-CEA2-9FA85C0840CA}"/>
              </a:ext>
            </a:extLst>
          </p:cNvPr>
          <p:cNvSpPr txBox="1"/>
          <p:nvPr/>
        </p:nvSpPr>
        <p:spPr>
          <a:xfrm>
            <a:off x="601128" y="1046668"/>
            <a:ext cx="546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更方便：动态内存分配器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B4DC91-B90E-14E2-EA9E-27BD6C68D6D8}"/>
              </a:ext>
            </a:extLst>
          </p:cNvPr>
          <p:cNvSpPr txBox="1"/>
          <p:nvPr/>
        </p:nvSpPr>
        <p:spPr>
          <a:xfrm>
            <a:off x="884122" y="1856494"/>
            <a:ext cx="6237298" cy="17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  <a:defRPr sz="2400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变长数组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500"/>
              </a:spcBef>
              <a:defRPr sz="2400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变长栈帧是可行的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语言支持变长栈帧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defRPr sz="2000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不安全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defRPr sz="2000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性能不够好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CA7D3E-BBB1-47D1-84FA-1E6657E7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26" y="1260504"/>
            <a:ext cx="3881657" cy="51813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FAAD311-DF00-E5D5-1D20-856107F29FB9}"/>
              </a:ext>
            </a:extLst>
          </p:cNvPr>
          <p:cNvSpPr txBox="1"/>
          <p:nvPr/>
        </p:nvSpPr>
        <p:spPr>
          <a:xfrm>
            <a:off x="472340" y="3680817"/>
            <a:ext cx="55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显式分配：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隐式分配： </a:t>
            </a:r>
            <a:r>
              <a:rPr lang="en-US" altLang="zh-CN" dirty="0"/>
              <a:t>Lisp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1A7B40-2711-60EF-70DF-BE9152BED527}"/>
              </a:ext>
            </a:extLst>
          </p:cNvPr>
          <p:cNvSpPr txBox="1"/>
          <p:nvPr/>
        </p:nvSpPr>
        <p:spPr>
          <a:xfrm>
            <a:off x="278558" y="4606043"/>
            <a:ext cx="7066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Malloc</a:t>
            </a:r>
            <a:r>
              <a:rPr lang="zh-CN" altLang="en-US" dirty="0"/>
              <a:t>和</a:t>
            </a:r>
            <a:r>
              <a:rPr lang="en-US" altLang="zh-CN" dirty="0"/>
              <a:t>new</a:t>
            </a:r>
            <a:r>
              <a:rPr lang="zh-CN" altLang="en-US" dirty="0"/>
              <a:t>的区别：</a:t>
            </a:r>
          </a:p>
          <a:p>
            <a:r>
              <a:rPr lang="en-US" altLang="zh-CN" b="1" dirty="0"/>
              <a:t>malloc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C</a:t>
            </a:r>
            <a:r>
              <a:rPr lang="zh-CN" altLang="en-US" dirty="0"/>
              <a:t>语言标准库中的一个函数，它仅分配内存，不调用任何构造函数。</a:t>
            </a:r>
            <a:r>
              <a:rPr lang="en-US" altLang="zh-CN" dirty="0"/>
              <a:t>malloc </a:t>
            </a:r>
            <a:r>
              <a:rPr lang="zh-CN" altLang="en-US" dirty="0"/>
              <a:t>的返回类型是 </a:t>
            </a:r>
            <a:r>
              <a:rPr lang="en-US" altLang="zh-CN" dirty="0"/>
              <a:t>void*</a:t>
            </a:r>
            <a:r>
              <a:rPr lang="zh-CN" altLang="en-US" dirty="0"/>
              <a:t>，需要强制类型转换为适当的类型。</a:t>
            </a:r>
          </a:p>
          <a:p>
            <a:r>
              <a:rPr lang="en-US" altLang="zh-CN" b="1" dirty="0"/>
              <a:t>new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C++</a:t>
            </a:r>
            <a:r>
              <a:rPr lang="zh-CN" altLang="en-US" dirty="0"/>
              <a:t>中的一个操作符，它不仅分配内存，还会调用对象的构造函数来初始化对象。</a:t>
            </a:r>
            <a:r>
              <a:rPr lang="en-US" altLang="zh-CN" dirty="0"/>
              <a:t>new </a:t>
            </a:r>
            <a:r>
              <a:rPr lang="zh-CN" altLang="en-US" dirty="0"/>
              <a:t>返回的是分配类型的指针，无需类型转换</a:t>
            </a:r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6946B4-C414-B3FB-E04F-6651CF02FE00}"/>
              </a:ext>
            </a:extLst>
          </p:cNvPr>
          <p:cNvSpPr/>
          <p:nvPr/>
        </p:nvSpPr>
        <p:spPr>
          <a:xfrm>
            <a:off x="423893" y="236047"/>
            <a:ext cx="11469362" cy="47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D308997-A687-2F5F-5699-E24CDDDC8CE9}"/>
              </a:ext>
            </a:extLst>
          </p:cNvPr>
          <p:cNvCxnSpPr/>
          <p:nvPr/>
        </p:nvCxnSpPr>
        <p:spPr>
          <a:xfrm>
            <a:off x="2743200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BDE04F8-B026-C87F-AAF5-B6932876569D}"/>
              </a:ext>
            </a:extLst>
          </p:cNvPr>
          <p:cNvSpPr txBox="1"/>
          <p:nvPr/>
        </p:nvSpPr>
        <p:spPr>
          <a:xfrm>
            <a:off x="1026430" y="287581"/>
            <a:ext cx="11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内存映射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9FF15A9-FAE8-DED6-B0B4-4028CC480DEA}"/>
              </a:ext>
            </a:extLst>
          </p:cNvPr>
          <p:cNvCxnSpPr/>
          <p:nvPr/>
        </p:nvCxnSpPr>
        <p:spPr>
          <a:xfrm>
            <a:off x="7740102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AB5402F-B2B3-4E02-696E-9A41855D1ED3}"/>
              </a:ext>
            </a:extLst>
          </p:cNvPr>
          <p:cNvSpPr txBox="1"/>
          <p:nvPr/>
        </p:nvSpPr>
        <p:spPr>
          <a:xfrm>
            <a:off x="4387813" y="287581"/>
            <a:ext cx="170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动态内存分配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FF16A1-3B80-1707-2F2D-4D2B45AE2DF2}"/>
              </a:ext>
            </a:extLst>
          </p:cNvPr>
          <p:cNvSpPr/>
          <p:nvPr/>
        </p:nvSpPr>
        <p:spPr>
          <a:xfrm>
            <a:off x="2743200" y="708554"/>
            <a:ext cx="168727" cy="1393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CEA3F2E-C96E-197A-2372-700B637B0D71}"/>
              </a:ext>
            </a:extLst>
          </p:cNvPr>
          <p:cNvCxnSpPr/>
          <p:nvPr/>
        </p:nvCxnSpPr>
        <p:spPr>
          <a:xfrm>
            <a:off x="10338976" y="236047"/>
            <a:ext cx="0" cy="47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B70B94E-212F-6C1A-5ACF-49B726B55D8A}"/>
              </a:ext>
            </a:extLst>
          </p:cNvPr>
          <p:cNvSpPr txBox="1"/>
          <p:nvPr/>
        </p:nvSpPr>
        <p:spPr>
          <a:xfrm>
            <a:off x="8506739" y="287581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垃圾回收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3048116-D3C1-C3EE-3241-6E86A240AFAC}"/>
              </a:ext>
            </a:extLst>
          </p:cNvPr>
          <p:cNvSpPr txBox="1"/>
          <p:nvPr/>
        </p:nvSpPr>
        <p:spPr>
          <a:xfrm>
            <a:off x="10580151" y="296603"/>
            <a:ext cx="11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内存错误</a:t>
            </a:r>
          </a:p>
        </p:txBody>
      </p:sp>
    </p:spTree>
    <p:extLst>
      <p:ext uri="{BB962C8B-B14F-4D97-AF65-F5344CB8AC3E}">
        <p14:creationId xmlns:p14="http://schemas.microsoft.com/office/powerpoint/2010/main" val="370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2429</Words>
  <Application>Microsoft Office PowerPoint</Application>
  <PresentationFormat>宽屏</PresentationFormat>
  <Paragraphs>378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Söhne</vt:lpstr>
      <vt:lpstr>等线</vt:lpstr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forever ［神圣皮卡］</dc:creator>
  <cp:lastModifiedBy>forever ［神圣皮卡］</cp:lastModifiedBy>
  <cp:revision>5</cp:revision>
  <dcterms:created xsi:type="dcterms:W3CDTF">2023-12-02T11:32:43Z</dcterms:created>
  <dcterms:modified xsi:type="dcterms:W3CDTF">2023-12-03T07:27:10Z</dcterms:modified>
</cp:coreProperties>
</file>